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9" r:id="rId1"/>
  </p:sldMasterIdLst>
  <p:notesMasterIdLst>
    <p:notesMasterId r:id="rId20"/>
  </p:notesMasterIdLst>
  <p:sldIdLst>
    <p:sldId id="315" r:id="rId2"/>
    <p:sldId id="298" r:id="rId3"/>
    <p:sldId id="299" r:id="rId4"/>
    <p:sldId id="300" r:id="rId5"/>
    <p:sldId id="301" r:id="rId6"/>
    <p:sldId id="302" r:id="rId7"/>
    <p:sldId id="304" r:id="rId8"/>
    <p:sldId id="305" r:id="rId9"/>
    <p:sldId id="308" r:id="rId10"/>
    <p:sldId id="306" r:id="rId11"/>
    <p:sldId id="307" r:id="rId12"/>
    <p:sldId id="303" r:id="rId13"/>
    <p:sldId id="313" r:id="rId14"/>
    <p:sldId id="309" r:id="rId15"/>
    <p:sldId id="310" r:id="rId16"/>
    <p:sldId id="311" r:id="rId17"/>
    <p:sldId id="312" r:id="rId18"/>
    <p:sldId id="314" r:id="rId19"/>
  </p:sldIdLst>
  <p:sldSz cx="9144000" cy="6858000" type="screen4x3"/>
  <p:notesSz cx="6858000" cy="9144000"/>
  <p:embeddedFontLst>
    <p:embeddedFont>
      <p:font typeface=".VnTime" pitchFamily="34" charset="0"/>
      <p:regular r:id="rId21"/>
      <p:bold r:id="rId22"/>
      <p:italic r:id="rId23"/>
      <p:boldItalic r:id="rId24"/>
    </p:embeddedFont>
    <p:embeddedFont>
      <p:font typeface="VNI-Script" pitchFamily="2" charset="0"/>
      <p:italic r:id="rId25"/>
    </p:embeddedFont>
    <p:embeddedFont>
      <p:font typeface="Impact" pitchFamily="34" charset="0"/>
      <p:regular r:id="rId26"/>
    </p:embeddedFont>
    <p:embeddedFont>
      <p:font typeface=".VnRevueH" pitchFamily="34" charset="0"/>
      <p:regular r:id="rId27"/>
    </p:embeddedFont>
  </p:embeddedFontLst>
  <p:defaultTextStyle>
    <a:defPPr>
      <a:defRPr lang="en-US"/>
    </a:defPPr>
    <a:lvl1pPr algn="l" rtl="0" fontAlgn="base">
      <a:spcBef>
        <a:spcPct val="0"/>
      </a:spcBef>
      <a:spcAft>
        <a:spcPct val="0"/>
      </a:spcAft>
      <a:defRPr sz="2000" kern="1200">
        <a:solidFill>
          <a:schemeClr val="tx1"/>
        </a:solidFill>
        <a:latin typeface=".VnTime" pitchFamily="34" charset="0"/>
        <a:ea typeface="+mn-ea"/>
        <a:cs typeface="+mn-cs"/>
      </a:defRPr>
    </a:lvl1pPr>
    <a:lvl2pPr marL="457200" algn="l" rtl="0" fontAlgn="base">
      <a:spcBef>
        <a:spcPct val="0"/>
      </a:spcBef>
      <a:spcAft>
        <a:spcPct val="0"/>
      </a:spcAft>
      <a:defRPr sz="2000" kern="1200">
        <a:solidFill>
          <a:schemeClr val="tx1"/>
        </a:solidFill>
        <a:latin typeface=".VnTime" pitchFamily="34" charset="0"/>
        <a:ea typeface="+mn-ea"/>
        <a:cs typeface="+mn-cs"/>
      </a:defRPr>
    </a:lvl2pPr>
    <a:lvl3pPr marL="914400" algn="l" rtl="0" fontAlgn="base">
      <a:spcBef>
        <a:spcPct val="0"/>
      </a:spcBef>
      <a:spcAft>
        <a:spcPct val="0"/>
      </a:spcAft>
      <a:defRPr sz="2000" kern="1200">
        <a:solidFill>
          <a:schemeClr val="tx1"/>
        </a:solidFill>
        <a:latin typeface=".VnTime" pitchFamily="34" charset="0"/>
        <a:ea typeface="+mn-ea"/>
        <a:cs typeface="+mn-cs"/>
      </a:defRPr>
    </a:lvl3pPr>
    <a:lvl4pPr marL="1371600" algn="l" rtl="0" fontAlgn="base">
      <a:spcBef>
        <a:spcPct val="0"/>
      </a:spcBef>
      <a:spcAft>
        <a:spcPct val="0"/>
      </a:spcAft>
      <a:defRPr sz="2000" kern="1200">
        <a:solidFill>
          <a:schemeClr val="tx1"/>
        </a:solidFill>
        <a:latin typeface=".VnTime" pitchFamily="34" charset="0"/>
        <a:ea typeface="+mn-ea"/>
        <a:cs typeface="+mn-cs"/>
      </a:defRPr>
    </a:lvl4pPr>
    <a:lvl5pPr marL="1828800" algn="l" rtl="0" fontAlgn="base">
      <a:spcBef>
        <a:spcPct val="0"/>
      </a:spcBef>
      <a:spcAft>
        <a:spcPct val="0"/>
      </a:spcAft>
      <a:defRPr sz="2000" kern="1200">
        <a:solidFill>
          <a:schemeClr val="tx1"/>
        </a:solidFill>
        <a:latin typeface=".VnTime" pitchFamily="34" charset="0"/>
        <a:ea typeface="+mn-ea"/>
        <a:cs typeface="+mn-cs"/>
      </a:defRPr>
    </a:lvl5pPr>
    <a:lvl6pPr marL="2286000" algn="l" defTabSz="914400" rtl="0" eaLnBrk="1" latinLnBrk="0" hangingPunct="1">
      <a:defRPr sz="2000" kern="1200">
        <a:solidFill>
          <a:schemeClr val="tx1"/>
        </a:solidFill>
        <a:latin typeface=".VnTime" pitchFamily="34" charset="0"/>
        <a:ea typeface="+mn-ea"/>
        <a:cs typeface="+mn-cs"/>
      </a:defRPr>
    </a:lvl6pPr>
    <a:lvl7pPr marL="2743200" algn="l" defTabSz="914400" rtl="0" eaLnBrk="1" latinLnBrk="0" hangingPunct="1">
      <a:defRPr sz="2000" kern="1200">
        <a:solidFill>
          <a:schemeClr val="tx1"/>
        </a:solidFill>
        <a:latin typeface=".VnTime" pitchFamily="34" charset="0"/>
        <a:ea typeface="+mn-ea"/>
        <a:cs typeface="+mn-cs"/>
      </a:defRPr>
    </a:lvl7pPr>
    <a:lvl8pPr marL="3200400" algn="l" defTabSz="914400" rtl="0" eaLnBrk="1" latinLnBrk="0" hangingPunct="1">
      <a:defRPr sz="2000" kern="1200">
        <a:solidFill>
          <a:schemeClr val="tx1"/>
        </a:solidFill>
        <a:latin typeface=".VnTime" pitchFamily="34" charset="0"/>
        <a:ea typeface="+mn-ea"/>
        <a:cs typeface="+mn-cs"/>
      </a:defRPr>
    </a:lvl8pPr>
    <a:lvl9pPr marL="3657600" algn="l" defTabSz="914400" rtl="0" eaLnBrk="1" latinLnBrk="0" hangingPunct="1">
      <a:defRPr sz="2000" kern="1200">
        <a:solidFill>
          <a:schemeClr val="tx1"/>
        </a:solidFill>
        <a:latin typeface=".VnTime"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000000"/>
    <a:srgbClr val="97EBFF"/>
    <a:srgbClr val="CCFF66"/>
    <a:srgbClr val="FFFFCC"/>
    <a:srgbClr val="FF0000"/>
    <a:srgbClr val="CC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7" d="100"/>
          <a:sy n="67" d="100"/>
        </p:scale>
        <p:origin x="-666" y="-3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8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86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86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6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86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58A4851-836C-42F2-B96A-3BBBC5F9891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44F832-175E-490B-BB66-6AA76ED3218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BB7B42-E1D4-4C03-BA0E-1C555771E1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7DF1A-489C-485E-8CCC-7BFDDEBB96E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1BEB46-76F8-430C-B935-71987BFD9DB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93DA450-1F0C-49CC-9F1C-2BACA0E9801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651C5-6BD6-4BBB-B543-E59761137F6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18168C-81FB-4A74-B906-1C1BA6004FB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249BA7-F764-42BF-8292-DED8A8D0143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806CBD-D78D-403D-A0CE-84D08CB72D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428049-4A62-4B43-A888-1ACF1E4AE29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942B21-36C8-40E8-87B5-9686F6C96E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C5EA65-D5E5-4145-B460-8B781C7A921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CECB6A-96ED-4706-8E7D-61FA369B8D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35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935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935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E1C9FDA9-5A99-4581-86F5-8204D8AAE5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lumen-pflanzen111"/>
          <p:cNvPicPr>
            <a:picLocks noChangeAspect="1" noChangeArrowheads="1" noCrop="1"/>
          </p:cNvPicPr>
          <p:nvPr/>
        </p:nvPicPr>
        <p:blipFill>
          <a:blip r:embed="rId3"/>
          <a:srcRect/>
          <a:stretch>
            <a:fillRect/>
          </a:stretch>
        </p:blipFill>
        <p:spPr bwMode="auto">
          <a:xfrm>
            <a:off x="6718300" y="0"/>
            <a:ext cx="2425700" cy="1905000"/>
          </a:xfrm>
          <a:prstGeom prst="rect">
            <a:avLst/>
          </a:prstGeom>
          <a:noFill/>
          <a:ln w="9525">
            <a:noFill/>
            <a:miter lim="800000"/>
            <a:headEnd/>
            <a:tailEnd/>
          </a:ln>
        </p:spPr>
      </p:pic>
      <p:pic>
        <p:nvPicPr>
          <p:cNvPr id="16386" name="Picture 3" descr="blumen-pflanzen129"/>
          <p:cNvPicPr>
            <a:picLocks noChangeAspect="1" noChangeArrowheads="1" noCrop="1"/>
          </p:cNvPicPr>
          <p:nvPr/>
        </p:nvPicPr>
        <p:blipFill>
          <a:blip r:embed="rId4"/>
          <a:srcRect/>
          <a:stretch>
            <a:fillRect/>
          </a:stretch>
        </p:blipFill>
        <p:spPr bwMode="auto">
          <a:xfrm>
            <a:off x="0" y="4632325"/>
            <a:ext cx="1981200" cy="1665288"/>
          </a:xfrm>
          <a:prstGeom prst="rect">
            <a:avLst/>
          </a:prstGeom>
          <a:noFill/>
          <a:ln w="9525">
            <a:noFill/>
            <a:miter lim="800000"/>
            <a:headEnd/>
            <a:tailEnd/>
          </a:ln>
        </p:spPr>
      </p:pic>
      <p:sp>
        <p:nvSpPr>
          <p:cNvPr id="34820" name="Rectangle 4"/>
          <p:cNvSpPr>
            <a:spLocks noGrp="1" noChangeArrowheads="1"/>
          </p:cNvSpPr>
          <p:nvPr>
            <p:ph type="ctrTitle"/>
          </p:nvPr>
        </p:nvSpPr>
        <p:spPr>
          <a:xfrm>
            <a:off x="57150" y="1081088"/>
            <a:ext cx="8915400" cy="1981200"/>
          </a:xfrm>
          <a:effectLst>
            <a:outerShdw dist="107763" dir="2700000" algn="ctr" rotWithShape="0">
              <a:srgbClr val="808080">
                <a:alpha val="50000"/>
              </a:srgbClr>
            </a:outerShdw>
          </a:effectLst>
        </p:spPr>
        <p:txBody>
          <a:bodyPr/>
          <a:lstStyle/>
          <a:p>
            <a:r>
              <a:rPr lang="en-US" sz="4800" b="1" i="1" smtClean="0">
                <a:solidFill>
                  <a:schemeClr val="tx1"/>
                </a:solidFill>
                <a:latin typeface="Times New Roman" pitchFamily="18" charset="0"/>
              </a:rPr>
              <a:t>Nhiệt liệt chào mừng các thầy cô về dự giờ</a:t>
            </a:r>
          </a:p>
        </p:txBody>
      </p:sp>
      <p:pic>
        <p:nvPicPr>
          <p:cNvPr id="16388" name="Picture 5" descr="blumen-pflanzen129"/>
          <p:cNvPicPr>
            <a:picLocks noChangeAspect="1" noChangeArrowheads="1" noCrop="1"/>
          </p:cNvPicPr>
          <p:nvPr/>
        </p:nvPicPr>
        <p:blipFill>
          <a:blip r:embed="rId4"/>
          <a:srcRect/>
          <a:stretch>
            <a:fillRect/>
          </a:stretch>
        </p:blipFill>
        <p:spPr bwMode="auto">
          <a:xfrm>
            <a:off x="0" y="5513388"/>
            <a:ext cx="1600200" cy="1344612"/>
          </a:xfrm>
          <a:prstGeom prst="rect">
            <a:avLst/>
          </a:prstGeom>
          <a:noFill/>
          <a:ln w="9525">
            <a:noFill/>
            <a:miter lim="800000"/>
            <a:headEnd/>
            <a:tailEnd/>
          </a:ln>
        </p:spPr>
      </p:pic>
      <p:pic>
        <p:nvPicPr>
          <p:cNvPr id="16389" name="Picture 6" descr="blumen-pflanzen129"/>
          <p:cNvPicPr>
            <a:picLocks noChangeAspect="1" noChangeArrowheads="1" noCrop="1"/>
          </p:cNvPicPr>
          <p:nvPr/>
        </p:nvPicPr>
        <p:blipFill>
          <a:blip r:embed="rId4"/>
          <a:srcRect/>
          <a:stretch>
            <a:fillRect/>
          </a:stretch>
        </p:blipFill>
        <p:spPr bwMode="auto">
          <a:xfrm>
            <a:off x="1447800" y="5638800"/>
            <a:ext cx="914400" cy="768350"/>
          </a:xfrm>
          <a:prstGeom prst="rect">
            <a:avLst/>
          </a:prstGeom>
          <a:noFill/>
          <a:ln w="9525">
            <a:noFill/>
            <a:miter lim="800000"/>
            <a:headEnd/>
            <a:tailEnd/>
          </a:ln>
        </p:spPr>
      </p:pic>
      <p:pic>
        <p:nvPicPr>
          <p:cNvPr id="16390" name="Picture 7" descr="blumen-pflanzen129"/>
          <p:cNvPicPr>
            <a:picLocks noChangeAspect="1" noChangeArrowheads="1" noCrop="1"/>
          </p:cNvPicPr>
          <p:nvPr/>
        </p:nvPicPr>
        <p:blipFill>
          <a:blip r:embed="rId4"/>
          <a:srcRect/>
          <a:stretch>
            <a:fillRect/>
          </a:stretch>
        </p:blipFill>
        <p:spPr bwMode="auto">
          <a:xfrm>
            <a:off x="1371600" y="6153150"/>
            <a:ext cx="838200" cy="704850"/>
          </a:xfrm>
          <a:prstGeom prst="rect">
            <a:avLst/>
          </a:prstGeom>
          <a:noFill/>
          <a:ln w="9525">
            <a:noFill/>
            <a:miter lim="800000"/>
            <a:headEnd/>
            <a:tailEnd/>
          </a:ln>
        </p:spPr>
      </p:pic>
      <p:pic>
        <p:nvPicPr>
          <p:cNvPr id="16391" name="Picture 8" descr="blumen-pflanzen129"/>
          <p:cNvPicPr>
            <a:picLocks noChangeAspect="1" noChangeArrowheads="1" noCrop="1"/>
          </p:cNvPicPr>
          <p:nvPr/>
        </p:nvPicPr>
        <p:blipFill>
          <a:blip r:embed="rId4"/>
          <a:srcRect/>
          <a:stretch>
            <a:fillRect/>
          </a:stretch>
        </p:blipFill>
        <p:spPr bwMode="auto">
          <a:xfrm>
            <a:off x="2743200" y="6172200"/>
            <a:ext cx="609600" cy="512763"/>
          </a:xfrm>
          <a:prstGeom prst="rect">
            <a:avLst/>
          </a:prstGeom>
          <a:noFill/>
          <a:ln w="9525">
            <a:noFill/>
            <a:miter lim="800000"/>
            <a:headEnd/>
            <a:tailEnd/>
          </a:ln>
        </p:spPr>
      </p:pic>
      <p:pic>
        <p:nvPicPr>
          <p:cNvPr id="16392" name="Picture 9" descr="blumen-pflanzen129"/>
          <p:cNvPicPr>
            <a:picLocks noChangeAspect="1" noChangeArrowheads="1" noCrop="1"/>
          </p:cNvPicPr>
          <p:nvPr/>
        </p:nvPicPr>
        <p:blipFill>
          <a:blip r:embed="rId4"/>
          <a:srcRect/>
          <a:stretch>
            <a:fillRect/>
          </a:stretch>
        </p:blipFill>
        <p:spPr bwMode="auto">
          <a:xfrm>
            <a:off x="2057400" y="6281738"/>
            <a:ext cx="685800" cy="576262"/>
          </a:xfrm>
          <a:prstGeom prst="rect">
            <a:avLst/>
          </a:prstGeom>
          <a:noFill/>
          <a:ln w="9525">
            <a:noFill/>
            <a:miter lim="800000"/>
            <a:headEnd/>
            <a:tailEnd/>
          </a:ln>
        </p:spPr>
      </p:pic>
      <p:pic>
        <p:nvPicPr>
          <p:cNvPr id="16393" name="Picture 10" descr="blumen-pflanzen129"/>
          <p:cNvPicPr>
            <a:picLocks noChangeAspect="1" noChangeArrowheads="1" noCrop="1"/>
          </p:cNvPicPr>
          <p:nvPr/>
        </p:nvPicPr>
        <p:blipFill>
          <a:blip r:embed="rId4"/>
          <a:srcRect/>
          <a:stretch>
            <a:fillRect/>
          </a:stretch>
        </p:blipFill>
        <p:spPr bwMode="auto">
          <a:xfrm>
            <a:off x="3200400" y="5943600"/>
            <a:ext cx="457200" cy="384175"/>
          </a:xfrm>
          <a:prstGeom prst="rect">
            <a:avLst/>
          </a:prstGeom>
          <a:noFill/>
          <a:ln w="9525">
            <a:noFill/>
            <a:miter lim="800000"/>
            <a:headEnd/>
            <a:tailEnd/>
          </a:ln>
        </p:spPr>
      </p:pic>
      <p:pic>
        <p:nvPicPr>
          <p:cNvPr id="16394" name="Picture 11" descr="blumen-pflanzen129"/>
          <p:cNvPicPr>
            <a:picLocks noChangeAspect="1" noChangeArrowheads="1" noCrop="1"/>
          </p:cNvPicPr>
          <p:nvPr/>
        </p:nvPicPr>
        <p:blipFill>
          <a:blip r:embed="rId4"/>
          <a:srcRect/>
          <a:stretch>
            <a:fillRect/>
          </a:stretch>
        </p:blipFill>
        <p:spPr bwMode="auto">
          <a:xfrm>
            <a:off x="0" y="4267200"/>
            <a:ext cx="914400" cy="768350"/>
          </a:xfrm>
          <a:prstGeom prst="rect">
            <a:avLst/>
          </a:prstGeom>
          <a:noFill/>
          <a:ln w="9525">
            <a:noFill/>
            <a:miter lim="800000"/>
            <a:headEnd/>
            <a:tailEnd/>
          </a:ln>
        </p:spPr>
      </p:pic>
      <p:pic>
        <p:nvPicPr>
          <p:cNvPr id="16395" name="Picture 12" descr="blumen-pflanzen129"/>
          <p:cNvPicPr>
            <a:picLocks noChangeAspect="1" noChangeArrowheads="1" noCrop="1"/>
          </p:cNvPicPr>
          <p:nvPr/>
        </p:nvPicPr>
        <p:blipFill>
          <a:blip r:embed="rId4"/>
          <a:srcRect/>
          <a:stretch>
            <a:fillRect/>
          </a:stretch>
        </p:blipFill>
        <p:spPr bwMode="auto">
          <a:xfrm>
            <a:off x="-152400" y="3733800"/>
            <a:ext cx="914400" cy="768350"/>
          </a:xfrm>
          <a:prstGeom prst="rect">
            <a:avLst/>
          </a:prstGeom>
          <a:noFill/>
          <a:ln w="9525">
            <a:noFill/>
            <a:miter lim="800000"/>
            <a:headEnd/>
            <a:tailEnd/>
          </a:ln>
        </p:spPr>
      </p:pic>
      <p:pic>
        <p:nvPicPr>
          <p:cNvPr id="16396" name="Picture 13" descr="blumen-pflanzen129"/>
          <p:cNvPicPr>
            <a:picLocks noChangeAspect="1" noChangeArrowheads="1" noCrop="1"/>
          </p:cNvPicPr>
          <p:nvPr/>
        </p:nvPicPr>
        <p:blipFill>
          <a:blip r:embed="rId4"/>
          <a:srcRect/>
          <a:stretch>
            <a:fillRect/>
          </a:stretch>
        </p:blipFill>
        <p:spPr bwMode="auto">
          <a:xfrm>
            <a:off x="0" y="3352800"/>
            <a:ext cx="457200" cy="384175"/>
          </a:xfrm>
          <a:prstGeom prst="rect">
            <a:avLst/>
          </a:prstGeom>
          <a:noFill/>
          <a:ln w="9525">
            <a:noFill/>
            <a:miter lim="800000"/>
            <a:headEnd/>
            <a:tailEnd/>
          </a:ln>
        </p:spPr>
      </p:pic>
      <p:pic>
        <p:nvPicPr>
          <p:cNvPr id="16397" name="Picture 14" descr="blumen-pflanzen111"/>
          <p:cNvPicPr>
            <a:picLocks noChangeAspect="1" noChangeArrowheads="1" noCrop="1"/>
          </p:cNvPicPr>
          <p:nvPr/>
        </p:nvPicPr>
        <p:blipFill>
          <a:blip r:embed="rId3"/>
          <a:srcRect/>
          <a:stretch>
            <a:fillRect/>
          </a:stretch>
        </p:blipFill>
        <p:spPr bwMode="auto">
          <a:xfrm>
            <a:off x="0" y="0"/>
            <a:ext cx="2425700" cy="1676400"/>
          </a:xfrm>
          <a:prstGeom prst="rect">
            <a:avLst/>
          </a:prstGeom>
          <a:noFill/>
          <a:ln w="9525">
            <a:noFill/>
            <a:miter lim="800000"/>
            <a:headEnd/>
            <a:tailEnd/>
          </a:ln>
        </p:spPr>
      </p:pic>
      <p:pic>
        <p:nvPicPr>
          <p:cNvPr id="16398" name="Picture 15" descr="blumen-pflanzen129"/>
          <p:cNvPicPr>
            <a:picLocks noChangeAspect="1" noChangeArrowheads="1" noCrop="1"/>
          </p:cNvPicPr>
          <p:nvPr/>
        </p:nvPicPr>
        <p:blipFill>
          <a:blip r:embed="rId4"/>
          <a:srcRect/>
          <a:stretch>
            <a:fillRect/>
          </a:stretch>
        </p:blipFill>
        <p:spPr bwMode="auto">
          <a:xfrm>
            <a:off x="8229600" y="5029200"/>
            <a:ext cx="914400" cy="768350"/>
          </a:xfrm>
          <a:prstGeom prst="rect">
            <a:avLst/>
          </a:prstGeom>
          <a:noFill/>
          <a:ln w="9525">
            <a:noFill/>
            <a:miter lim="800000"/>
            <a:headEnd/>
            <a:tailEnd/>
          </a:ln>
        </p:spPr>
      </p:pic>
      <p:pic>
        <p:nvPicPr>
          <p:cNvPr id="16399" name="Picture 16" descr="blumen-pflanzen129"/>
          <p:cNvPicPr>
            <a:picLocks noChangeAspect="1" noChangeArrowheads="1" noCrop="1"/>
          </p:cNvPicPr>
          <p:nvPr/>
        </p:nvPicPr>
        <p:blipFill>
          <a:blip r:embed="rId4"/>
          <a:srcRect/>
          <a:stretch>
            <a:fillRect/>
          </a:stretch>
        </p:blipFill>
        <p:spPr bwMode="auto">
          <a:xfrm>
            <a:off x="7620000" y="6281738"/>
            <a:ext cx="685800" cy="576262"/>
          </a:xfrm>
          <a:prstGeom prst="rect">
            <a:avLst/>
          </a:prstGeom>
          <a:noFill/>
          <a:ln w="9525">
            <a:noFill/>
            <a:miter lim="800000"/>
            <a:headEnd/>
            <a:tailEnd/>
          </a:ln>
        </p:spPr>
      </p:pic>
      <p:pic>
        <p:nvPicPr>
          <p:cNvPr id="16400" name="Picture 17" descr="blumen-pflanzen129"/>
          <p:cNvPicPr>
            <a:picLocks noChangeAspect="1" noChangeArrowheads="1" noCrop="1"/>
          </p:cNvPicPr>
          <p:nvPr/>
        </p:nvPicPr>
        <p:blipFill>
          <a:blip r:embed="rId4"/>
          <a:srcRect/>
          <a:stretch>
            <a:fillRect/>
          </a:stretch>
        </p:blipFill>
        <p:spPr bwMode="auto">
          <a:xfrm>
            <a:off x="3352800" y="6281738"/>
            <a:ext cx="685800" cy="576262"/>
          </a:xfrm>
          <a:prstGeom prst="rect">
            <a:avLst/>
          </a:prstGeom>
          <a:noFill/>
          <a:ln w="9525">
            <a:noFill/>
            <a:miter lim="800000"/>
            <a:headEnd/>
            <a:tailEnd/>
          </a:ln>
        </p:spPr>
      </p:pic>
      <p:pic>
        <p:nvPicPr>
          <p:cNvPr id="16401" name="Picture 18" descr="blumen-pflanzen129"/>
          <p:cNvPicPr>
            <a:picLocks noChangeAspect="1" noChangeArrowheads="1" noCrop="1"/>
          </p:cNvPicPr>
          <p:nvPr/>
        </p:nvPicPr>
        <p:blipFill>
          <a:blip r:embed="rId4"/>
          <a:srcRect/>
          <a:stretch>
            <a:fillRect/>
          </a:stretch>
        </p:blipFill>
        <p:spPr bwMode="auto">
          <a:xfrm rot="-285818">
            <a:off x="6248400" y="5943600"/>
            <a:ext cx="457200" cy="379413"/>
          </a:xfrm>
          <a:prstGeom prst="rect">
            <a:avLst/>
          </a:prstGeom>
          <a:noFill/>
          <a:ln w="9525">
            <a:noFill/>
            <a:miter lim="800000"/>
            <a:headEnd/>
            <a:tailEnd/>
          </a:ln>
        </p:spPr>
      </p:pic>
      <p:pic>
        <p:nvPicPr>
          <p:cNvPr id="16402" name="Picture 19" descr="blumen-pflanzen129"/>
          <p:cNvPicPr>
            <a:picLocks noChangeAspect="1" noChangeArrowheads="1" noCrop="1"/>
          </p:cNvPicPr>
          <p:nvPr/>
        </p:nvPicPr>
        <p:blipFill>
          <a:blip r:embed="rId4"/>
          <a:srcRect/>
          <a:stretch>
            <a:fillRect/>
          </a:stretch>
        </p:blipFill>
        <p:spPr bwMode="auto">
          <a:xfrm>
            <a:off x="8686800" y="4419600"/>
            <a:ext cx="457200" cy="384175"/>
          </a:xfrm>
          <a:prstGeom prst="rect">
            <a:avLst/>
          </a:prstGeom>
          <a:noFill/>
          <a:ln w="9525">
            <a:noFill/>
            <a:miter lim="800000"/>
            <a:headEnd/>
            <a:tailEnd/>
          </a:ln>
        </p:spPr>
      </p:pic>
      <p:pic>
        <p:nvPicPr>
          <p:cNvPr id="16403" name="Picture 20" descr="blumen-pflanzen129"/>
          <p:cNvPicPr>
            <a:picLocks noChangeAspect="1" noChangeArrowheads="1" noCrop="1"/>
          </p:cNvPicPr>
          <p:nvPr/>
        </p:nvPicPr>
        <p:blipFill>
          <a:blip r:embed="rId4"/>
          <a:srcRect/>
          <a:stretch>
            <a:fillRect/>
          </a:stretch>
        </p:blipFill>
        <p:spPr bwMode="auto">
          <a:xfrm>
            <a:off x="0" y="5513388"/>
            <a:ext cx="1600200" cy="1344612"/>
          </a:xfrm>
          <a:prstGeom prst="rect">
            <a:avLst/>
          </a:prstGeom>
          <a:noFill/>
          <a:ln w="9525">
            <a:noFill/>
            <a:miter lim="800000"/>
            <a:headEnd/>
            <a:tailEnd/>
          </a:ln>
        </p:spPr>
      </p:pic>
      <p:pic>
        <p:nvPicPr>
          <p:cNvPr id="16404" name="Picture 21" descr="blumen-pflanzen111"/>
          <p:cNvPicPr>
            <a:picLocks noChangeAspect="1" noChangeArrowheads="1" noCrop="1"/>
          </p:cNvPicPr>
          <p:nvPr/>
        </p:nvPicPr>
        <p:blipFill>
          <a:blip r:embed="rId3"/>
          <a:srcRect/>
          <a:stretch>
            <a:fillRect/>
          </a:stretch>
        </p:blipFill>
        <p:spPr bwMode="auto">
          <a:xfrm>
            <a:off x="0" y="-38100"/>
            <a:ext cx="2425700" cy="1905000"/>
          </a:xfrm>
          <a:prstGeom prst="rect">
            <a:avLst/>
          </a:prstGeom>
          <a:noFill/>
          <a:ln w="9525">
            <a:noFill/>
            <a:miter lim="800000"/>
            <a:headEnd/>
            <a:tailEnd/>
          </a:ln>
        </p:spPr>
      </p:pic>
      <p:pic>
        <p:nvPicPr>
          <p:cNvPr id="16405" name="Picture 22" descr="blumen-pflanzen129"/>
          <p:cNvPicPr>
            <a:picLocks noChangeAspect="1" noChangeArrowheads="1" noCrop="1"/>
          </p:cNvPicPr>
          <p:nvPr/>
        </p:nvPicPr>
        <p:blipFill>
          <a:blip r:embed="rId4"/>
          <a:srcRect/>
          <a:stretch>
            <a:fillRect/>
          </a:stretch>
        </p:blipFill>
        <p:spPr bwMode="auto">
          <a:xfrm>
            <a:off x="0" y="5513388"/>
            <a:ext cx="1600200" cy="1344612"/>
          </a:xfrm>
          <a:prstGeom prst="rect">
            <a:avLst/>
          </a:prstGeom>
          <a:noFill/>
          <a:ln w="9525">
            <a:noFill/>
            <a:miter lim="800000"/>
            <a:headEnd/>
            <a:tailEnd/>
          </a:ln>
        </p:spPr>
      </p:pic>
      <p:pic>
        <p:nvPicPr>
          <p:cNvPr id="16406" name="Picture 23" descr="blumen-pflanzen129"/>
          <p:cNvPicPr>
            <a:picLocks noChangeAspect="1" noChangeArrowheads="1" noCrop="1"/>
          </p:cNvPicPr>
          <p:nvPr/>
        </p:nvPicPr>
        <p:blipFill>
          <a:blip r:embed="rId4"/>
          <a:srcRect/>
          <a:stretch>
            <a:fillRect/>
          </a:stretch>
        </p:blipFill>
        <p:spPr bwMode="auto">
          <a:xfrm>
            <a:off x="4495800" y="6089650"/>
            <a:ext cx="914400" cy="768350"/>
          </a:xfrm>
          <a:prstGeom prst="rect">
            <a:avLst/>
          </a:prstGeom>
          <a:noFill/>
          <a:ln w="9525">
            <a:noFill/>
            <a:miter lim="800000"/>
            <a:headEnd/>
            <a:tailEnd/>
          </a:ln>
        </p:spPr>
      </p:pic>
      <p:pic>
        <p:nvPicPr>
          <p:cNvPr id="16407" name="Picture 24" descr="blumen-pflanzen129"/>
          <p:cNvPicPr>
            <a:picLocks noChangeAspect="1" noChangeArrowheads="1" noCrop="1"/>
          </p:cNvPicPr>
          <p:nvPr/>
        </p:nvPicPr>
        <p:blipFill>
          <a:blip r:embed="rId4"/>
          <a:srcRect/>
          <a:stretch>
            <a:fillRect/>
          </a:stretch>
        </p:blipFill>
        <p:spPr bwMode="auto">
          <a:xfrm rot="10800000">
            <a:off x="2895600" y="0"/>
            <a:ext cx="914400" cy="768350"/>
          </a:xfrm>
          <a:prstGeom prst="rect">
            <a:avLst/>
          </a:prstGeom>
          <a:noFill/>
          <a:ln w="9525">
            <a:noFill/>
            <a:miter lim="800000"/>
            <a:headEnd/>
            <a:tailEnd/>
          </a:ln>
        </p:spPr>
      </p:pic>
      <p:pic>
        <p:nvPicPr>
          <p:cNvPr id="16408" name="Picture 25" descr="blumen-pflanzen129"/>
          <p:cNvPicPr>
            <a:picLocks noChangeAspect="1" noChangeArrowheads="1" noCrop="1"/>
          </p:cNvPicPr>
          <p:nvPr/>
        </p:nvPicPr>
        <p:blipFill>
          <a:blip r:embed="rId4"/>
          <a:srcRect/>
          <a:stretch>
            <a:fillRect/>
          </a:stretch>
        </p:blipFill>
        <p:spPr bwMode="auto">
          <a:xfrm>
            <a:off x="5867400" y="6281738"/>
            <a:ext cx="685800" cy="576262"/>
          </a:xfrm>
          <a:prstGeom prst="rect">
            <a:avLst/>
          </a:prstGeom>
          <a:noFill/>
          <a:ln w="9525">
            <a:noFill/>
            <a:miter lim="800000"/>
            <a:headEnd/>
            <a:tailEnd/>
          </a:ln>
        </p:spPr>
      </p:pic>
      <p:pic>
        <p:nvPicPr>
          <p:cNvPr id="16409" name="Picture 26" descr="blumen-pflanzen129"/>
          <p:cNvPicPr>
            <a:picLocks noChangeAspect="1" noChangeArrowheads="1" noCrop="1"/>
          </p:cNvPicPr>
          <p:nvPr/>
        </p:nvPicPr>
        <p:blipFill>
          <a:blip r:embed="rId4"/>
          <a:srcRect/>
          <a:stretch>
            <a:fillRect/>
          </a:stretch>
        </p:blipFill>
        <p:spPr bwMode="auto">
          <a:xfrm>
            <a:off x="8686800" y="4114800"/>
            <a:ext cx="457200" cy="384175"/>
          </a:xfrm>
          <a:prstGeom prst="rect">
            <a:avLst/>
          </a:prstGeom>
          <a:noFill/>
          <a:ln w="9525">
            <a:noFill/>
            <a:miter lim="800000"/>
            <a:headEnd/>
            <a:tailEnd/>
          </a:ln>
        </p:spPr>
      </p:pic>
      <p:pic>
        <p:nvPicPr>
          <p:cNvPr id="16410" name="Picture 27" descr="blumen-pflanzen129"/>
          <p:cNvPicPr>
            <a:picLocks noChangeAspect="1" noChangeArrowheads="1" noCrop="1"/>
          </p:cNvPicPr>
          <p:nvPr/>
        </p:nvPicPr>
        <p:blipFill>
          <a:blip r:embed="rId4"/>
          <a:srcRect/>
          <a:stretch>
            <a:fillRect/>
          </a:stretch>
        </p:blipFill>
        <p:spPr bwMode="auto">
          <a:xfrm>
            <a:off x="7010400" y="6281738"/>
            <a:ext cx="685800" cy="576262"/>
          </a:xfrm>
          <a:prstGeom prst="rect">
            <a:avLst/>
          </a:prstGeom>
          <a:noFill/>
          <a:ln w="9525">
            <a:noFill/>
            <a:miter lim="800000"/>
            <a:headEnd/>
            <a:tailEnd/>
          </a:ln>
        </p:spPr>
      </p:pic>
      <p:pic>
        <p:nvPicPr>
          <p:cNvPr id="16411" name="Picture 28" descr="blumen-pflanzen129"/>
          <p:cNvPicPr>
            <a:picLocks noChangeAspect="1" noChangeArrowheads="1" noCrop="1"/>
          </p:cNvPicPr>
          <p:nvPr/>
        </p:nvPicPr>
        <p:blipFill>
          <a:blip r:embed="rId4"/>
          <a:srcRect/>
          <a:stretch>
            <a:fillRect/>
          </a:stretch>
        </p:blipFill>
        <p:spPr bwMode="auto">
          <a:xfrm>
            <a:off x="4038600" y="6281738"/>
            <a:ext cx="685800" cy="576262"/>
          </a:xfrm>
          <a:prstGeom prst="rect">
            <a:avLst/>
          </a:prstGeom>
          <a:noFill/>
          <a:ln w="9525">
            <a:noFill/>
            <a:miter lim="800000"/>
            <a:headEnd/>
            <a:tailEnd/>
          </a:ln>
        </p:spPr>
      </p:pic>
      <p:pic>
        <p:nvPicPr>
          <p:cNvPr id="16412" name="Picture 29" descr="blumen-pflanzen129"/>
          <p:cNvPicPr>
            <a:picLocks noChangeAspect="1" noChangeArrowheads="1" noCrop="1"/>
          </p:cNvPicPr>
          <p:nvPr/>
        </p:nvPicPr>
        <p:blipFill>
          <a:blip r:embed="rId4"/>
          <a:srcRect/>
          <a:stretch>
            <a:fillRect/>
          </a:stretch>
        </p:blipFill>
        <p:spPr bwMode="auto">
          <a:xfrm>
            <a:off x="8458200" y="4724400"/>
            <a:ext cx="685800" cy="576263"/>
          </a:xfrm>
          <a:prstGeom prst="rect">
            <a:avLst/>
          </a:prstGeom>
          <a:noFill/>
          <a:ln w="9525">
            <a:noFill/>
            <a:miter lim="800000"/>
            <a:headEnd/>
            <a:tailEnd/>
          </a:ln>
        </p:spPr>
      </p:pic>
      <p:pic>
        <p:nvPicPr>
          <p:cNvPr id="16413" name="Picture 30" descr="blumen-pflanzen129"/>
          <p:cNvPicPr>
            <a:picLocks noChangeAspect="1" noChangeArrowheads="1" noCrop="1"/>
          </p:cNvPicPr>
          <p:nvPr/>
        </p:nvPicPr>
        <p:blipFill>
          <a:blip r:embed="rId4"/>
          <a:srcRect/>
          <a:stretch>
            <a:fillRect/>
          </a:stretch>
        </p:blipFill>
        <p:spPr bwMode="auto">
          <a:xfrm>
            <a:off x="3695700" y="-285750"/>
            <a:ext cx="1600200" cy="1344613"/>
          </a:xfrm>
          <a:prstGeom prst="rect">
            <a:avLst/>
          </a:prstGeom>
          <a:noFill/>
          <a:ln w="9525">
            <a:noFill/>
            <a:miter lim="800000"/>
            <a:headEnd/>
            <a:tailEnd/>
          </a:ln>
        </p:spPr>
      </p:pic>
      <p:pic>
        <p:nvPicPr>
          <p:cNvPr id="16414" name="Picture 31" descr="blumen-pflanzen129"/>
          <p:cNvPicPr>
            <a:picLocks noChangeAspect="1" noChangeArrowheads="1" noCrop="1"/>
          </p:cNvPicPr>
          <p:nvPr/>
        </p:nvPicPr>
        <p:blipFill>
          <a:blip r:embed="rId4"/>
          <a:srcRect/>
          <a:stretch>
            <a:fillRect/>
          </a:stretch>
        </p:blipFill>
        <p:spPr bwMode="auto">
          <a:xfrm rot="10800000">
            <a:off x="5105400" y="0"/>
            <a:ext cx="914400" cy="768350"/>
          </a:xfrm>
          <a:prstGeom prst="rect">
            <a:avLst/>
          </a:prstGeom>
          <a:noFill/>
          <a:ln w="9525">
            <a:noFill/>
            <a:miter lim="800000"/>
            <a:headEnd/>
            <a:tailEnd/>
          </a:ln>
        </p:spPr>
      </p:pic>
      <p:sp>
        <p:nvSpPr>
          <p:cNvPr id="16415" name="Rectangle 32"/>
          <p:cNvSpPr>
            <a:spLocks noChangeArrowheads="1"/>
          </p:cNvSpPr>
          <p:nvPr/>
        </p:nvSpPr>
        <p:spPr bwMode="auto">
          <a:xfrm>
            <a:off x="2571750" y="4610100"/>
            <a:ext cx="8039100" cy="1447800"/>
          </a:xfrm>
          <a:prstGeom prst="rect">
            <a:avLst/>
          </a:prstGeom>
          <a:noFill/>
          <a:ln w="9525">
            <a:noFill/>
            <a:miter lim="800000"/>
            <a:headEnd/>
            <a:tailEnd/>
          </a:ln>
        </p:spPr>
        <p:txBody>
          <a:bodyPr anchor="ctr"/>
          <a:lstStyle/>
          <a:p>
            <a:pPr eaLnBrk="0" hangingPunct="0">
              <a:buFont typeface="Wingdings" pitchFamily="2" charset="2"/>
              <a:buNone/>
            </a:pPr>
            <a:r>
              <a:rPr lang="en-US" sz="2800" b="1">
                <a:latin typeface="Times New Roman" pitchFamily="18" charset="0"/>
              </a:rPr>
              <a:t>  Trường Tiểu học ĐT Việt Hưng</a:t>
            </a:r>
            <a:br>
              <a:rPr lang="en-US" sz="2800" b="1">
                <a:latin typeface="Times New Roman" pitchFamily="18" charset="0"/>
              </a:rPr>
            </a:br>
            <a:r>
              <a:rPr lang="en-US" sz="2800" b="1">
                <a:latin typeface="Times New Roman" pitchFamily="18" charset="0"/>
              </a:rPr>
              <a:t>  Người thực hiện: Nguyễn Thị oanh</a:t>
            </a:r>
            <a:r>
              <a:rPr lang="en-US" sz="3600" b="1">
                <a:latin typeface="Times New Roman" pitchFamily="18" charset="0"/>
              </a:rPr>
              <a:t/>
            </a:r>
            <a:br>
              <a:rPr lang="en-US" sz="3600" b="1">
                <a:latin typeface="Times New Roman" pitchFamily="18" charset="0"/>
              </a:rPr>
            </a:br>
            <a:endParaRPr lang="en-US" sz="3600" b="1">
              <a:latin typeface="Times New Roman" pitchFamily="18" charset="0"/>
            </a:endParaRPr>
          </a:p>
        </p:txBody>
      </p:sp>
      <p:pic>
        <p:nvPicPr>
          <p:cNvPr id="16416" name="Picture 33" descr="blumen-pflanzen129"/>
          <p:cNvPicPr>
            <a:picLocks noChangeAspect="1" noChangeArrowheads="1" noCrop="1"/>
          </p:cNvPicPr>
          <p:nvPr/>
        </p:nvPicPr>
        <p:blipFill>
          <a:blip r:embed="rId4"/>
          <a:srcRect/>
          <a:stretch>
            <a:fillRect/>
          </a:stretch>
        </p:blipFill>
        <p:spPr bwMode="auto">
          <a:xfrm rot="-2528255">
            <a:off x="7696200" y="5513388"/>
            <a:ext cx="1600200" cy="1344612"/>
          </a:xfrm>
          <a:prstGeom prst="rect">
            <a:avLst/>
          </a:prstGeom>
          <a:noFill/>
          <a:ln w="9525">
            <a:noFill/>
            <a:miter lim="800000"/>
            <a:headEnd/>
            <a:tailEnd/>
          </a:ln>
        </p:spPr>
      </p:pic>
      <p:pic>
        <p:nvPicPr>
          <p:cNvPr id="16417" name="Picture 34" descr="blumen-pflanzen129"/>
          <p:cNvPicPr>
            <a:picLocks noChangeAspect="1" noChangeArrowheads="1" noCrop="1"/>
          </p:cNvPicPr>
          <p:nvPr/>
        </p:nvPicPr>
        <p:blipFill>
          <a:blip r:embed="rId4"/>
          <a:srcRect/>
          <a:stretch>
            <a:fillRect/>
          </a:stretch>
        </p:blipFill>
        <p:spPr bwMode="auto">
          <a:xfrm>
            <a:off x="5257800" y="6281738"/>
            <a:ext cx="685800" cy="576262"/>
          </a:xfrm>
          <a:prstGeom prst="rect">
            <a:avLst/>
          </a:prstGeom>
          <a:noFill/>
          <a:ln w="9525">
            <a:noFill/>
            <a:miter lim="800000"/>
            <a:headEnd/>
            <a:tailEnd/>
          </a:ln>
        </p:spPr>
      </p:pic>
      <p:pic>
        <p:nvPicPr>
          <p:cNvPr id="16418" name="Picture 35" descr="blumen-pflanzen129"/>
          <p:cNvPicPr>
            <a:picLocks noChangeAspect="1" noChangeArrowheads="1" noCrop="1"/>
          </p:cNvPicPr>
          <p:nvPr/>
        </p:nvPicPr>
        <p:blipFill>
          <a:blip r:embed="rId4"/>
          <a:srcRect/>
          <a:stretch>
            <a:fillRect/>
          </a:stretch>
        </p:blipFill>
        <p:spPr bwMode="auto">
          <a:xfrm rot="-1524142">
            <a:off x="7010400" y="5638800"/>
            <a:ext cx="914400" cy="768350"/>
          </a:xfrm>
          <a:prstGeom prst="rect">
            <a:avLst/>
          </a:prstGeom>
          <a:noFill/>
          <a:ln w="9525">
            <a:noFill/>
            <a:miter lim="800000"/>
            <a:headEnd/>
            <a:tailEnd/>
          </a:ln>
        </p:spPr>
      </p:pic>
      <p:pic>
        <p:nvPicPr>
          <p:cNvPr id="16419" name="Picture 36" descr="blumen-pflanzen129"/>
          <p:cNvPicPr>
            <a:picLocks noChangeAspect="1" noChangeArrowheads="1" noCrop="1"/>
          </p:cNvPicPr>
          <p:nvPr/>
        </p:nvPicPr>
        <p:blipFill>
          <a:blip r:embed="rId4"/>
          <a:srcRect/>
          <a:stretch>
            <a:fillRect/>
          </a:stretch>
        </p:blipFill>
        <p:spPr bwMode="auto">
          <a:xfrm>
            <a:off x="6629400" y="6019800"/>
            <a:ext cx="685800" cy="576263"/>
          </a:xfrm>
          <a:prstGeom prst="rect">
            <a:avLst/>
          </a:prstGeom>
          <a:noFill/>
          <a:ln w="9525">
            <a:noFill/>
            <a:miter lim="800000"/>
            <a:headEnd/>
            <a:tailEnd/>
          </a:ln>
        </p:spPr>
      </p:pic>
      <p:sp>
        <p:nvSpPr>
          <p:cNvPr id="2060" name="WordArt 12"/>
          <p:cNvSpPr>
            <a:spLocks noChangeArrowheads="1" noChangeShapeType="1" noTextEdit="1"/>
          </p:cNvSpPr>
          <p:nvPr/>
        </p:nvSpPr>
        <p:spPr bwMode="auto">
          <a:xfrm>
            <a:off x="2286000" y="3200400"/>
            <a:ext cx="5153025" cy="2152650"/>
          </a:xfrm>
          <a:prstGeom prst="rect">
            <a:avLst/>
          </a:prstGeom>
        </p:spPr>
        <p:txBody>
          <a:bodyPr spcFirstLastPara="1" wrap="none" fromWordArt="1">
            <a:prstTxWarp prst="textArchUp">
              <a:avLst>
                <a:gd name="adj" fmla="val 10839388"/>
              </a:avLst>
            </a:prstTxWarp>
          </a:bodyPr>
          <a:lstStyle/>
          <a:p>
            <a:pPr algn="ctr"/>
            <a:r>
              <a:rPr lang="en-US" sz="6600" b="1" kern="10">
                <a:ln w="25400">
                  <a:solidFill>
                    <a:schemeClr val="bg1"/>
                  </a:solidFill>
                  <a:round/>
                  <a:headEnd/>
                  <a:tailEnd/>
                </a:ln>
                <a:solidFill>
                  <a:srgbClr val="FF0000"/>
                </a:solidFill>
                <a:latin typeface="Arial"/>
                <a:cs typeface="Arial"/>
              </a:rPr>
              <a:t>Kể chuyện -Lớp 5</a:t>
            </a:r>
          </a:p>
        </p:txBody>
      </p:sp>
    </p:spTree>
  </p:cSld>
  <p:clrMapOvr>
    <a:masterClrMapping/>
  </p:clrMapOvr>
  <p:transition spd="slow">
    <p:split/>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385" decel="100000"/>
                                        <p:tgtEl>
                                          <p:spTgt spid="2060"/>
                                        </p:tgtEl>
                                      </p:cBhvr>
                                    </p:animEffect>
                                    <p:animScale>
                                      <p:cBhvr>
                                        <p:cTn id="8" dur="385" decel="100000"/>
                                        <p:tgtEl>
                                          <p:spTgt spid="2060"/>
                                        </p:tgtEl>
                                      </p:cBhvr>
                                      <p:from x="10000" y="10000"/>
                                      <p:to x="200000" y="450000"/>
                                    </p:animScale>
                                    <p:animScale>
                                      <p:cBhvr>
                                        <p:cTn id="9" dur="615" accel="100000" fill="hold">
                                          <p:stCondLst>
                                            <p:cond delay="385"/>
                                          </p:stCondLst>
                                        </p:cTn>
                                        <p:tgtEl>
                                          <p:spTgt spid="2060"/>
                                        </p:tgtEl>
                                      </p:cBhvr>
                                      <p:from x="200000" y="450000"/>
                                      <p:to x="100000" y="100000"/>
                                    </p:animScale>
                                    <p:set>
                                      <p:cBhvr>
                                        <p:cTn id="10" dur="385" fill="hold"/>
                                        <p:tgtEl>
                                          <p:spTgt spid="2060"/>
                                        </p:tgtEl>
                                        <p:attrNameLst>
                                          <p:attrName>ppt_x</p:attrName>
                                        </p:attrNameLst>
                                      </p:cBhvr>
                                      <p:to>
                                        <p:strVal val="(0.5)"/>
                                      </p:to>
                                    </p:set>
                                    <p:anim from="(0.5)" to="(#ppt_x)" calcmode="lin" valueType="num">
                                      <p:cBhvr>
                                        <p:cTn id="11" dur="615" accel="100000" fill="hold">
                                          <p:stCondLst>
                                            <p:cond delay="385"/>
                                          </p:stCondLst>
                                        </p:cTn>
                                        <p:tgtEl>
                                          <p:spTgt spid="2060"/>
                                        </p:tgtEl>
                                        <p:attrNameLst>
                                          <p:attrName>ppt_x</p:attrName>
                                        </p:attrNameLst>
                                      </p:cBhvr>
                                    </p:anim>
                                    <p:set>
                                      <p:cBhvr>
                                        <p:cTn id="12" dur="385" fill="hold"/>
                                        <p:tgtEl>
                                          <p:spTgt spid="2060"/>
                                        </p:tgtEl>
                                        <p:attrNameLst>
                                          <p:attrName>ppt_y</p:attrName>
                                        </p:attrNameLst>
                                      </p:cBhvr>
                                      <p:to>
                                        <p:strVal val="(#ppt_y+0.4)"/>
                                      </p:to>
                                    </p:set>
                                    <p:anim from="(#ppt_y+0.4)" to="(#ppt_y)" calcmode="lin" valueType="num">
                                      <p:cBhvr>
                                        <p:cTn id="13" dur="615" accel="100000" fill="hold">
                                          <p:stCondLst>
                                            <p:cond delay="385"/>
                                          </p:stCondLst>
                                        </p:cTn>
                                        <p:tgtEl>
                                          <p:spTgt spid="206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1" name="Rectangle 10"/>
          <p:cNvSpPr/>
          <p:nvPr/>
        </p:nvSpPr>
        <p:spPr>
          <a:xfrm>
            <a:off x="3099903" y="125827"/>
            <a:ext cx="2944204" cy="4308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200" b="1" cap="all">
                <a:ln w="0"/>
                <a:solidFill>
                  <a:srgbClr val="0000FF"/>
                </a:solidFill>
                <a:effectLst>
                  <a:reflection blurRad="12700" stA="50000" endPos="50000" dist="5000" dir="5400000" sy="-100000" rotWithShape="0"/>
                </a:effectLst>
                <a:latin typeface="Times New Roman" pitchFamily="18" charset="0"/>
                <a:cs typeface="Times New Roman" pitchFamily="18" charset="0"/>
              </a:rPr>
              <a:t>CÂY CỎ NƯỚC NAM</a:t>
            </a:r>
          </a:p>
        </p:txBody>
      </p:sp>
      <p:pic>
        <p:nvPicPr>
          <p:cNvPr id="2" name="Picture 1"/>
          <p:cNvPicPr>
            <a:picLocks noChangeAspect="1"/>
          </p:cNvPicPr>
          <p:nvPr/>
        </p:nvPicPr>
        <p:blipFill>
          <a:blip r:embed="rId2"/>
          <a:srcRect/>
          <a:stretch>
            <a:fillRect/>
          </a:stretch>
        </p:blipFill>
        <p:spPr bwMode="auto">
          <a:xfrm>
            <a:off x="790575" y="609600"/>
            <a:ext cx="7562850" cy="5526088"/>
          </a:xfrm>
          <a:prstGeom prst="rect">
            <a:avLst/>
          </a:prstGeom>
          <a:noFill/>
          <a:ln w="9525">
            <a:noFill/>
            <a:miter lim="800000"/>
            <a:headEnd/>
            <a:tailEnd/>
          </a:ln>
        </p:spPr>
      </p:pic>
      <p:sp>
        <p:nvSpPr>
          <p:cNvPr id="6" name="TextBox 5"/>
          <p:cNvSpPr txBox="1"/>
          <p:nvPr/>
        </p:nvSpPr>
        <p:spPr>
          <a:xfrm>
            <a:off x="152400" y="6135688"/>
            <a:ext cx="8839200" cy="4302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latin typeface="Times New Roman" pitchFamily="18" charset="0"/>
                <a:cs typeface="Times New Roman" pitchFamily="18" charset="0"/>
              </a:rPr>
              <a:t>Cây cỏ nước Nam góp phần làm cho binh lính thêm khỏe mạnh, can trường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1" name="Rectangle 10"/>
          <p:cNvSpPr/>
          <p:nvPr/>
        </p:nvSpPr>
        <p:spPr>
          <a:xfrm>
            <a:off x="3099903" y="202027"/>
            <a:ext cx="2944204" cy="4308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200" b="1" cap="all">
                <a:ln w="0"/>
                <a:solidFill>
                  <a:srgbClr val="0000FF"/>
                </a:solidFill>
                <a:effectLst>
                  <a:reflection blurRad="12700" stA="50000" endPos="50000" dist="5000" dir="5400000" sy="-100000" rotWithShape="0"/>
                </a:effectLst>
                <a:latin typeface="Times New Roman" pitchFamily="18" charset="0"/>
                <a:cs typeface="Times New Roman" pitchFamily="18" charset="0"/>
              </a:rPr>
              <a:t>CÂY CỎ NƯỚC NAM</a:t>
            </a:r>
          </a:p>
        </p:txBody>
      </p:sp>
      <p:pic>
        <p:nvPicPr>
          <p:cNvPr id="2" name="Picture 1"/>
          <p:cNvPicPr>
            <a:picLocks noChangeAspect="1"/>
          </p:cNvPicPr>
          <p:nvPr/>
        </p:nvPicPr>
        <p:blipFill>
          <a:blip r:embed="rId2"/>
          <a:srcRect/>
          <a:stretch>
            <a:fillRect/>
          </a:stretch>
        </p:blipFill>
        <p:spPr bwMode="auto">
          <a:xfrm>
            <a:off x="914400" y="762000"/>
            <a:ext cx="7315200" cy="5272088"/>
          </a:xfrm>
          <a:prstGeom prst="rect">
            <a:avLst/>
          </a:prstGeom>
          <a:noFill/>
          <a:ln w="9525">
            <a:noFill/>
            <a:miter lim="800000"/>
            <a:headEnd/>
            <a:tailEnd/>
          </a:ln>
        </p:spPr>
      </p:pic>
      <p:sp>
        <p:nvSpPr>
          <p:cNvPr id="6" name="TextBox 5"/>
          <p:cNvSpPr txBox="1"/>
          <p:nvPr/>
        </p:nvSpPr>
        <p:spPr>
          <a:xfrm>
            <a:off x="989013" y="6172200"/>
            <a:ext cx="7165975" cy="430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latin typeface="Times New Roman" pitchFamily="18" charset="0"/>
                <a:cs typeface="Times New Roman" pitchFamily="18" charset="0"/>
              </a:rPr>
              <a:t>Tuệ Tĩnh và học trò trồng và phát triển cây thuốc Nam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5" name="Rounded Rectangle 4"/>
          <p:cNvSpPr/>
          <p:nvPr/>
        </p:nvSpPr>
        <p:spPr>
          <a:xfrm>
            <a:off x="1422400" y="2743200"/>
            <a:ext cx="5054600" cy="16002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2" name="TextBox 1"/>
          <p:cNvSpPr txBox="1">
            <a:spLocks noChangeArrowheads="1"/>
          </p:cNvSpPr>
          <p:nvPr/>
        </p:nvSpPr>
        <p:spPr bwMode="auto">
          <a:xfrm>
            <a:off x="609600" y="304800"/>
            <a:ext cx="3505200" cy="427038"/>
          </a:xfrm>
          <a:prstGeom prst="rect">
            <a:avLst/>
          </a:prstGeom>
          <a:noFill/>
          <a:ln w="9525">
            <a:noFill/>
            <a:miter lim="800000"/>
            <a:headEnd/>
            <a:tailEnd/>
          </a:ln>
        </p:spPr>
        <p:txBody>
          <a:bodyPr>
            <a:spAutoFit/>
          </a:bodyPr>
          <a:lstStyle/>
          <a:p>
            <a:pPr eaLnBrk="0" hangingPunct="0"/>
            <a:r>
              <a:rPr lang="en-US" sz="2200" b="1">
                <a:solidFill>
                  <a:srgbClr val="FF0000"/>
                </a:solidFill>
                <a:latin typeface="Times New Roman" pitchFamily="18" charset="0"/>
                <a:cs typeface="Times New Roman" pitchFamily="18" charset="0"/>
              </a:rPr>
              <a:t>I. Kể chuyện theo nhóm:</a:t>
            </a:r>
          </a:p>
        </p:txBody>
      </p:sp>
      <p:sp>
        <p:nvSpPr>
          <p:cNvPr id="9" name="Rectangle 8"/>
          <p:cNvSpPr/>
          <p:nvPr/>
        </p:nvSpPr>
        <p:spPr>
          <a:xfrm>
            <a:off x="2248678" y="735189"/>
            <a:ext cx="4646658" cy="43088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hangingPunct="0">
              <a:defRPr/>
            </a:pPr>
            <a:r>
              <a:rPr lang="en-US" sz="2200" b="1">
                <a:ln w="17780" cmpd="sng">
                  <a:solidFill>
                    <a:srgbClr val="FFFFFF"/>
                  </a:solidFill>
                  <a:prstDash val="solid"/>
                  <a:miter lim="800000"/>
                </a:ln>
                <a:solidFill>
                  <a:srgbClr val="FF0000"/>
                </a:solidFill>
                <a:effectLst>
                  <a:outerShdw blurRad="50800" algn="tl" rotWithShape="0">
                    <a:srgbClr val="000000"/>
                  </a:outerShdw>
                </a:effectLst>
                <a:latin typeface="Times New Roman" pitchFamily="18" charset="0"/>
                <a:cs typeface="Times New Roman" pitchFamily="18" charset="0"/>
              </a:rPr>
              <a:t>KỂ TỪNG TRANH THEO NHÓM 4</a:t>
            </a:r>
          </a:p>
        </p:txBody>
      </p:sp>
      <p:pic>
        <p:nvPicPr>
          <p:cNvPr id="27653" name="Picture 10"/>
          <p:cNvPicPr>
            <a:picLocks noChangeAspect="1"/>
          </p:cNvPicPr>
          <p:nvPr/>
        </p:nvPicPr>
        <p:blipFill>
          <a:blip r:embed="rId2"/>
          <a:srcRect/>
          <a:stretch>
            <a:fillRect/>
          </a:stretch>
        </p:blipFill>
        <p:spPr bwMode="auto">
          <a:xfrm>
            <a:off x="28575" y="1524000"/>
            <a:ext cx="2867025" cy="2668588"/>
          </a:xfrm>
          <a:prstGeom prst="rect">
            <a:avLst/>
          </a:prstGeom>
          <a:noFill/>
          <a:ln w="9525">
            <a:noFill/>
            <a:miter lim="800000"/>
            <a:headEnd/>
            <a:tailEnd/>
          </a:ln>
        </p:spPr>
      </p:pic>
      <p:pic>
        <p:nvPicPr>
          <p:cNvPr id="27654" name="Picture 11"/>
          <p:cNvPicPr>
            <a:picLocks noChangeAspect="1"/>
          </p:cNvPicPr>
          <p:nvPr/>
        </p:nvPicPr>
        <p:blipFill>
          <a:blip r:embed="rId3"/>
          <a:srcRect/>
          <a:stretch>
            <a:fillRect/>
          </a:stretch>
        </p:blipFill>
        <p:spPr bwMode="auto">
          <a:xfrm>
            <a:off x="3033713" y="1524000"/>
            <a:ext cx="2909887" cy="2668588"/>
          </a:xfrm>
          <a:prstGeom prst="rect">
            <a:avLst/>
          </a:prstGeom>
          <a:noFill/>
          <a:ln w="9525">
            <a:noFill/>
            <a:miter lim="800000"/>
            <a:headEnd/>
            <a:tailEnd/>
          </a:ln>
        </p:spPr>
      </p:pic>
      <p:pic>
        <p:nvPicPr>
          <p:cNvPr id="27655" name="Picture 12"/>
          <p:cNvPicPr>
            <a:picLocks noChangeAspect="1"/>
          </p:cNvPicPr>
          <p:nvPr/>
        </p:nvPicPr>
        <p:blipFill>
          <a:blip r:embed="rId4"/>
          <a:srcRect/>
          <a:stretch>
            <a:fillRect/>
          </a:stretch>
        </p:blipFill>
        <p:spPr bwMode="auto">
          <a:xfrm>
            <a:off x="6043613" y="1524000"/>
            <a:ext cx="2943225" cy="2620963"/>
          </a:xfrm>
          <a:prstGeom prst="rect">
            <a:avLst/>
          </a:prstGeom>
          <a:noFill/>
          <a:ln w="9525">
            <a:noFill/>
            <a:miter lim="800000"/>
            <a:headEnd/>
            <a:tailEnd/>
          </a:ln>
        </p:spPr>
      </p:pic>
      <p:pic>
        <p:nvPicPr>
          <p:cNvPr id="27656" name="Picture 13"/>
          <p:cNvPicPr>
            <a:picLocks noChangeAspect="1"/>
          </p:cNvPicPr>
          <p:nvPr/>
        </p:nvPicPr>
        <p:blipFill>
          <a:blip r:embed="rId5"/>
          <a:srcRect/>
          <a:stretch>
            <a:fillRect/>
          </a:stretch>
        </p:blipFill>
        <p:spPr bwMode="auto">
          <a:xfrm>
            <a:off x="28575" y="4471988"/>
            <a:ext cx="2895600" cy="2157412"/>
          </a:xfrm>
          <a:prstGeom prst="rect">
            <a:avLst/>
          </a:prstGeom>
          <a:noFill/>
          <a:ln w="9525">
            <a:noFill/>
            <a:miter lim="800000"/>
            <a:headEnd/>
            <a:tailEnd/>
          </a:ln>
        </p:spPr>
      </p:pic>
      <p:pic>
        <p:nvPicPr>
          <p:cNvPr id="27657" name="Picture 14"/>
          <p:cNvPicPr>
            <a:picLocks noChangeAspect="1"/>
          </p:cNvPicPr>
          <p:nvPr/>
        </p:nvPicPr>
        <p:blipFill>
          <a:blip r:embed="rId6"/>
          <a:srcRect/>
          <a:stretch>
            <a:fillRect/>
          </a:stretch>
        </p:blipFill>
        <p:spPr bwMode="auto">
          <a:xfrm>
            <a:off x="3009900" y="4437063"/>
            <a:ext cx="2933700" cy="2192337"/>
          </a:xfrm>
          <a:prstGeom prst="rect">
            <a:avLst/>
          </a:prstGeom>
          <a:noFill/>
          <a:ln w="9525">
            <a:noFill/>
            <a:miter lim="800000"/>
            <a:headEnd/>
            <a:tailEnd/>
          </a:ln>
        </p:spPr>
      </p:pic>
      <p:pic>
        <p:nvPicPr>
          <p:cNvPr id="27658" name="Picture 15"/>
          <p:cNvPicPr>
            <a:picLocks noChangeAspect="1"/>
          </p:cNvPicPr>
          <p:nvPr/>
        </p:nvPicPr>
        <p:blipFill>
          <a:blip r:embed="rId7"/>
          <a:srcRect/>
          <a:stretch>
            <a:fillRect/>
          </a:stretch>
        </p:blipFill>
        <p:spPr bwMode="auto">
          <a:xfrm>
            <a:off x="6043613" y="4437063"/>
            <a:ext cx="2943225" cy="21923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ounded Rectangle 9"/>
          <p:cNvSpPr>
            <a:spLocks noChangeArrowheads="1"/>
          </p:cNvSpPr>
          <p:nvPr/>
        </p:nvSpPr>
        <p:spPr bwMode="auto">
          <a:xfrm>
            <a:off x="609600" y="2590800"/>
            <a:ext cx="6705600" cy="1371600"/>
          </a:xfrm>
          <a:prstGeom prst="roundRect">
            <a:avLst>
              <a:gd name="adj" fmla="val 16667"/>
            </a:avLst>
          </a:prstGeom>
          <a:noFill/>
          <a:ln w="9525">
            <a:noFill/>
            <a:round/>
            <a:headEnd/>
            <a:tailEnd/>
          </a:ln>
        </p:spPr>
        <p:txBody>
          <a:bodyPr wrap="none" anchor="ctr">
            <a:spAutoFit/>
          </a:bodyPr>
          <a:lstStyle/>
          <a:p>
            <a:pPr algn="ctr" eaLnBrk="0" hangingPunct="0"/>
            <a:endParaRPr lang="en-US" sz="5400" b="1">
              <a:latin typeface="VNI-Script" pitchFamily="2" charset="0"/>
            </a:endParaRPr>
          </a:p>
        </p:txBody>
      </p:sp>
      <p:sp>
        <p:nvSpPr>
          <p:cNvPr id="28674" name="Rounded Rectangle 4"/>
          <p:cNvSpPr>
            <a:spLocks noChangeArrowheads="1"/>
          </p:cNvSpPr>
          <p:nvPr/>
        </p:nvSpPr>
        <p:spPr bwMode="auto">
          <a:xfrm>
            <a:off x="1422400" y="2743200"/>
            <a:ext cx="5054600" cy="1600200"/>
          </a:xfrm>
          <a:prstGeom prst="roundRect">
            <a:avLst>
              <a:gd name="adj" fmla="val 16667"/>
            </a:avLst>
          </a:prstGeom>
          <a:noFill/>
          <a:ln w="9525">
            <a:noFill/>
            <a:round/>
            <a:headEnd/>
            <a:tailEnd/>
          </a:ln>
        </p:spPr>
        <p:txBody>
          <a:bodyPr wrap="none" anchor="ctr">
            <a:spAutoFit/>
          </a:bodyPr>
          <a:lstStyle/>
          <a:p>
            <a:pPr algn="ctr" eaLnBrk="0" hangingPunct="0"/>
            <a:endParaRPr lang="en-US" sz="5400" b="1">
              <a:latin typeface="VNI-Script" pitchFamily="2" charset="0"/>
            </a:endParaRPr>
          </a:p>
        </p:txBody>
      </p:sp>
      <p:pic>
        <p:nvPicPr>
          <p:cNvPr id="28675" name="Picture 10"/>
          <p:cNvPicPr>
            <a:picLocks noChangeAspect="1"/>
          </p:cNvPicPr>
          <p:nvPr/>
        </p:nvPicPr>
        <p:blipFill>
          <a:blip r:embed="rId2"/>
          <a:srcRect/>
          <a:stretch>
            <a:fillRect/>
          </a:stretch>
        </p:blipFill>
        <p:spPr bwMode="auto">
          <a:xfrm>
            <a:off x="166688" y="325438"/>
            <a:ext cx="2867025" cy="1920875"/>
          </a:xfrm>
          <a:prstGeom prst="rect">
            <a:avLst/>
          </a:prstGeom>
          <a:noFill/>
          <a:ln w="9525">
            <a:noFill/>
            <a:miter lim="800000"/>
            <a:headEnd/>
            <a:tailEnd/>
          </a:ln>
        </p:spPr>
      </p:pic>
      <p:pic>
        <p:nvPicPr>
          <p:cNvPr id="28676" name="Picture 11"/>
          <p:cNvPicPr>
            <a:picLocks noChangeAspect="1"/>
          </p:cNvPicPr>
          <p:nvPr/>
        </p:nvPicPr>
        <p:blipFill>
          <a:blip r:embed="rId3"/>
          <a:srcRect/>
          <a:stretch>
            <a:fillRect/>
          </a:stretch>
        </p:blipFill>
        <p:spPr bwMode="auto">
          <a:xfrm>
            <a:off x="3133725" y="315913"/>
            <a:ext cx="2909888" cy="1905000"/>
          </a:xfrm>
          <a:prstGeom prst="rect">
            <a:avLst/>
          </a:prstGeom>
          <a:noFill/>
          <a:ln w="9525">
            <a:noFill/>
            <a:miter lim="800000"/>
            <a:headEnd/>
            <a:tailEnd/>
          </a:ln>
        </p:spPr>
      </p:pic>
      <p:pic>
        <p:nvPicPr>
          <p:cNvPr id="28677" name="Picture 12"/>
          <p:cNvPicPr>
            <a:picLocks noChangeAspect="1"/>
          </p:cNvPicPr>
          <p:nvPr/>
        </p:nvPicPr>
        <p:blipFill>
          <a:blip r:embed="rId4"/>
          <a:srcRect/>
          <a:stretch>
            <a:fillRect/>
          </a:stretch>
        </p:blipFill>
        <p:spPr bwMode="auto">
          <a:xfrm>
            <a:off x="6169025" y="315913"/>
            <a:ext cx="2941638" cy="1890712"/>
          </a:xfrm>
          <a:prstGeom prst="rect">
            <a:avLst/>
          </a:prstGeom>
          <a:noFill/>
          <a:ln w="9525">
            <a:noFill/>
            <a:miter lim="800000"/>
            <a:headEnd/>
            <a:tailEnd/>
          </a:ln>
        </p:spPr>
      </p:pic>
      <p:pic>
        <p:nvPicPr>
          <p:cNvPr id="28678" name="Picture 13"/>
          <p:cNvPicPr>
            <a:picLocks noChangeAspect="1"/>
          </p:cNvPicPr>
          <p:nvPr/>
        </p:nvPicPr>
        <p:blipFill>
          <a:blip r:embed="rId5"/>
          <a:srcRect/>
          <a:stretch>
            <a:fillRect/>
          </a:stretch>
        </p:blipFill>
        <p:spPr bwMode="auto">
          <a:xfrm>
            <a:off x="138113" y="3619500"/>
            <a:ext cx="2895600" cy="1851025"/>
          </a:xfrm>
          <a:prstGeom prst="rect">
            <a:avLst/>
          </a:prstGeom>
          <a:noFill/>
          <a:ln w="9525">
            <a:noFill/>
            <a:miter lim="800000"/>
            <a:headEnd/>
            <a:tailEnd/>
          </a:ln>
        </p:spPr>
      </p:pic>
      <p:pic>
        <p:nvPicPr>
          <p:cNvPr id="28679" name="Picture 14"/>
          <p:cNvPicPr>
            <a:picLocks noChangeAspect="1"/>
          </p:cNvPicPr>
          <p:nvPr/>
        </p:nvPicPr>
        <p:blipFill>
          <a:blip r:embed="rId6"/>
          <a:srcRect/>
          <a:stretch>
            <a:fillRect/>
          </a:stretch>
        </p:blipFill>
        <p:spPr bwMode="auto">
          <a:xfrm>
            <a:off x="3109913" y="3584575"/>
            <a:ext cx="2933700" cy="1885950"/>
          </a:xfrm>
          <a:prstGeom prst="rect">
            <a:avLst/>
          </a:prstGeom>
          <a:noFill/>
          <a:ln w="9525">
            <a:noFill/>
            <a:miter lim="800000"/>
            <a:headEnd/>
            <a:tailEnd/>
          </a:ln>
        </p:spPr>
      </p:pic>
      <p:pic>
        <p:nvPicPr>
          <p:cNvPr id="28680" name="Picture 15"/>
          <p:cNvPicPr>
            <a:picLocks noChangeAspect="1"/>
          </p:cNvPicPr>
          <p:nvPr/>
        </p:nvPicPr>
        <p:blipFill>
          <a:blip r:embed="rId7"/>
          <a:srcRect/>
          <a:stretch>
            <a:fillRect/>
          </a:stretch>
        </p:blipFill>
        <p:spPr bwMode="auto">
          <a:xfrm>
            <a:off x="6169025" y="3581400"/>
            <a:ext cx="2941638" cy="1927225"/>
          </a:xfrm>
          <a:prstGeom prst="rect">
            <a:avLst/>
          </a:prstGeom>
          <a:noFill/>
          <a:ln w="9525">
            <a:noFill/>
            <a:miter lim="800000"/>
            <a:headEnd/>
            <a:tailEnd/>
          </a:ln>
        </p:spPr>
      </p:pic>
      <p:sp>
        <p:nvSpPr>
          <p:cNvPr id="17" name="TextBox 16"/>
          <p:cNvSpPr txBox="1"/>
          <p:nvPr/>
        </p:nvSpPr>
        <p:spPr>
          <a:xfrm>
            <a:off x="6169025" y="5532438"/>
            <a:ext cx="2903538" cy="11223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solidFill>
                  <a:srgbClr val="FFFFFF"/>
                </a:solidFill>
                <a:latin typeface="Times New Roman" pitchFamily="18" charset="0"/>
              </a:rPr>
              <a:t>Tuệ Tĩnh và học trò trồng và phát triển cây thuốc Nam</a:t>
            </a:r>
          </a:p>
        </p:txBody>
      </p:sp>
      <p:sp>
        <p:nvSpPr>
          <p:cNvPr id="18" name="TextBox 17"/>
          <p:cNvSpPr txBox="1"/>
          <p:nvPr/>
        </p:nvSpPr>
        <p:spPr>
          <a:xfrm>
            <a:off x="3109913" y="5532438"/>
            <a:ext cx="2933700" cy="145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b="1">
                <a:solidFill>
                  <a:srgbClr val="FFFFFF"/>
                </a:solidFill>
                <a:latin typeface="Times New Roman" pitchFamily="18" charset="0"/>
              </a:rPr>
              <a:t>Cây cỏ nước Nam góp phần làm cho binh lính thêm khỏe mạnh, can trường</a:t>
            </a:r>
          </a:p>
        </p:txBody>
      </p:sp>
      <p:sp>
        <p:nvSpPr>
          <p:cNvPr id="19" name="TextBox 18"/>
          <p:cNvSpPr txBox="1"/>
          <p:nvPr/>
        </p:nvSpPr>
        <p:spPr>
          <a:xfrm>
            <a:off x="166688" y="5532438"/>
            <a:ext cx="2728912" cy="11223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solidFill>
                  <a:srgbClr val="FFFFFF"/>
                </a:solidFill>
                <a:latin typeface="Times New Roman" pitchFamily="18" charset="0"/>
              </a:rPr>
              <a:t>Quân dân nhà Trần chuẩn bị thuốc Nam cho cuộc chiến đấu</a:t>
            </a:r>
          </a:p>
        </p:txBody>
      </p:sp>
      <p:sp>
        <p:nvSpPr>
          <p:cNvPr id="20" name="TextBox 19"/>
          <p:cNvSpPr txBox="1"/>
          <p:nvPr/>
        </p:nvSpPr>
        <p:spPr>
          <a:xfrm>
            <a:off x="6169025" y="2359025"/>
            <a:ext cx="2903538" cy="787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solidFill>
                  <a:srgbClr val="FFFFFF"/>
                </a:solidFill>
                <a:latin typeface="Times New Roman" pitchFamily="18" charset="0"/>
              </a:rPr>
              <a:t>Nhà Nguyên cấm bán thuốc men cho nước ta</a:t>
            </a:r>
          </a:p>
        </p:txBody>
      </p:sp>
      <p:sp>
        <p:nvSpPr>
          <p:cNvPr id="21" name="TextBox 20"/>
          <p:cNvSpPr txBox="1"/>
          <p:nvPr/>
        </p:nvSpPr>
        <p:spPr>
          <a:xfrm>
            <a:off x="3148013" y="2336800"/>
            <a:ext cx="2933700" cy="11223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solidFill>
                  <a:srgbClr val="FFFFFF"/>
                </a:solidFill>
                <a:latin typeface="Times New Roman" pitchFamily="18" charset="0"/>
              </a:rPr>
              <a:t>Quân dân nhà Trần tập luyện để chuẩn bị đánh giặc Nguyên</a:t>
            </a:r>
          </a:p>
        </p:txBody>
      </p:sp>
      <p:sp>
        <p:nvSpPr>
          <p:cNvPr id="22" name="TextBox 21"/>
          <p:cNvSpPr txBox="1"/>
          <p:nvPr/>
        </p:nvSpPr>
        <p:spPr>
          <a:xfrm>
            <a:off x="190500" y="2336800"/>
            <a:ext cx="2867025" cy="11223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solidFill>
                  <a:srgbClr val="FFFFFF"/>
                </a:solidFill>
                <a:latin typeface="Times New Roman" pitchFamily="18" charset="0"/>
              </a:rPr>
              <a:t>Tuệ Tĩnh giảng giải cho học trò về cây cỏ nước Nam</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5" name="Rounded Rectangle 4"/>
          <p:cNvSpPr/>
          <p:nvPr/>
        </p:nvSpPr>
        <p:spPr>
          <a:xfrm>
            <a:off x="1422400" y="2743200"/>
            <a:ext cx="5054600" cy="16002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29699" name="TextBox 1"/>
          <p:cNvSpPr txBox="1">
            <a:spLocks noChangeArrowheads="1"/>
          </p:cNvSpPr>
          <p:nvPr/>
        </p:nvSpPr>
        <p:spPr bwMode="auto">
          <a:xfrm>
            <a:off x="609600" y="533400"/>
            <a:ext cx="3505200" cy="427038"/>
          </a:xfrm>
          <a:prstGeom prst="rect">
            <a:avLst/>
          </a:prstGeom>
          <a:noFill/>
          <a:ln w="9525">
            <a:noFill/>
            <a:miter lim="800000"/>
            <a:headEnd/>
            <a:tailEnd/>
          </a:ln>
        </p:spPr>
        <p:txBody>
          <a:bodyPr>
            <a:spAutoFit/>
          </a:bodyPr>
          <a:lstStyle/>
          <a:p>
            <a:pPr eaLnBrk="0" hangingPunct="0"/>
            <a:r>
              <a:rPr lang="en-US" sz="2200" b="1">
                <a:solidFill>
                  <a:srgbClr val="FF0000"/>
                </a:solidFill>
                <a:latin typeface="Times New Roman" pitchFamily="18" charset="0"/>
                <a:cs typeface="Times New Roman" pitchFamily="18" charset="0"/>
              </a:rPr>
              <a:t>I. Kể chuyện theo nhóm:</a:t>
            </a:r>
          </a:p>
        </p:txBody>
      </p:sp>
      <p:sp>
        <p:nvSpPr>
          <p:cNvPr id="9" name="Rectangle 8"/>
          <p:cNvSpPr/>
          <p:nvPr/>
        </p:nvSpPr>
        <p:spPr>
          <a:xfrm>
            <a:off x="2254031" y="963789"/>
            <a:ext cx="4635949" cy="43088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hangingPunct="0">
              <a:defRPr/>
            </a:pPr>
            <a:r>
              <a:rPr lang="en-US" sz="2200" b="1">
                <a:ln w="17780" cmpd="sng">
                  <a:solidFill>
                    <a:srgbClr val="FFFFFF"/>
                  </a:solidFill>
                  <a:prstDash val="solid"/>
                  <a:miter lim="800000"/>
                </a:ln>
                <a:solidFill>
                  <a:srgbClr val="FF0000"/>
                </a:solidFill>
                <a:effectLst>
                  <a:outerShdw blurRad="50800" algn="tl" rotWithShape="0">
                    <a:srgbClr val="000000"/>
                  </a:outerShdw>
                </a:effectLst>
                <a:latin typeface="Times New Roman" pitchFamily="18" charset="0"/>
                <a:cs typeface="Times New Roman" pitchFamily="18" charset="0"/>
              </a:rPr>
              <a:t>KỂ CÂU CHUYỆN THEO NHÓM 6</a:t>
            </a:r>
          </a:p>
        </p:txBody>
      </p:sp>
      <p:pic>
        <p:nvPicPr>
          <p:cNvPr id="29701" name="Picture 10"/>
          <p:cNvPicPr>
            <a:picLocks noChangeAspect="1"/>
          </p:cNvPicPr>
          <p:nvPr/>
        </p:nvPicPr>
        <p:blipFill>
          <a:blip r:embed="rId2"/>
          <a:srcRect/>
          <a:stretch>
            <a:fillRect/>
          </a:stretch>
        </p:blipFill>
        <p:spPr bwMode="auto">
          <a:xfrm>
            <a:off x="28575" y="1600200"/>
            <a:ext cx="2867025" cy="2592388"/>
          </a:xfrm>
          <a:prstGeom prst="rect">
            <a:avLst/>
          </a:prstGeom>
          <a:noFill/>
          <a:ln w="9525">
            <a:noFill/>
            <a:miter lim="800000"/>
            <a:headEnd/>
            <a:tailEnd/>
          </a:ln>
        </p:spPr>
      </p:pic>
      <p:pic>
        <p:nvPicPr>
          <p:cNvPr id="29702" name="Picture 11"/>
          <p:cNvPicPr>
            <a:picLocks noChangeAspect="1"/>
          </p:cNvPicPr>
          <p:nvPr/>
        </p:nvPicPr>
        <p:blipFill>
          <a:blip r:embed="rId3"/>
          <a:srcRect/>
          <a:stretch>
            <a:fillRect/>
          </a:stretch>
        </p:blipFill>
        <p:spPr bwMode="auto">
          <a:xfrm>
            <a:off x="3033713" y="1600200"/>
            <a:ext cx="2909887" cy="2592388"/>
          </a:xfrm>
          <a:prstGeom prst="rect">
            <a:avLst/>
          </a:prstGeom>
          <a:noFill/>
          <a:ln w="9525">
            <a:noFill/>
            <a:miter lim="800000"/>
            <a:headEnd/>
            <a:tailEnd/>
          </a:ln>
        </p:spPr>
      </p:pic>
      <p:pic>
        <p:nvPicPr>
          <p:cNvPr id="29703" name="Picture 12"/>
          <p:cNvPicPr>
            <a:picLocks noChangeAspect="1"/>
          </p:cNvPicPr>
          <p:nvPr/>
        </p:nvPicPr>
        <p:blipFill>
          <a:blip r:embed="rId4"/>
          <a:srcRect/>
          <a:stretch>
            <a:fillRect/>
          </a:stretch>
        </p:blipFill>
        <p:spPr bwMode="auto">
          <a:xfrm>
            <a:off x="6043613" y="1600200"/>
            <a:ext cx="2943225" cy="2544763"/>
          </a:xfrm>
          <a:prstGeom prst="rect">
            <a:avLst/>
          </a:prstGeom>
          <a:noFill/>
          <a:ln w="9525">
            <a:noFill/>
            <a:miter lim="800000"/>
            <a:headEnd/>
            <a:tailEnd/>
          </a:ln>
        </p:spPr>
      </p:pic>
      <p:pic>
        <p:nvPicPr>
          <p:cNvPr id="29704" name="Picture 13"/>
          <p:cNvPicPr>
            <a:picLocks noChangeAspect="1"/>
          </p:cNvPicPr>
          <p:nvPr/>
        </p:nvPicPr>
        <p:blipFill>
          <a:blip r:embed="rId5"/>
          <a:srcRect/>
          <a:stretch>
            <a:fillRect/>
          </a:stretch>
        </p:blipFill>
        <p:spPr bwMode="auto">
          <a:xfrm>
            <a:off x="28575" y="4471988"/>
            <a:ext cx="2895600" cy="2157412"/>
          </a:xfrm>
          <a:prstGeom prst="rect">
            <a:avLst/>
          </a:prstGeom>
          <a:noFill/>
          <a:ln w="9525">
            <a:noFill/>
            <a:miter lim="800000"/>
            <a:headEnd/>
            <a:tailEnd/>
          </a:ln>
        </p:spPr>
      </p:pic>
      <p:pic>
        <p:nvPicPr>
          <p:cNvPr id="29705" name="Picture 14"/>
          <p:cNvPicPr>
            <a:picLocks noChangeAspect="1"/>
          </p:cNvPicPr>
          <p:nvPr/>
        </p:nvPicPr>
        <p:blipFill>
          <a:blip r:embed="rId6"/>
          <a:srcRect/>
          <a:stretch>
            <a:fillRect/>
          </a:stretch>
        </p:blipFill>
        <p:spPr bwMode="auto">
          <a:xfrm>
            <a:off x="3009900" y="4437063"/>
            <a:ext cx="2933700" cy="2192337"/>
          </a:xfrm>
          <a:prstGeom prst="rect">
            <a:avLst/>
          </a:prstGeom>
          <a:noFill/>
          <a:ln w="9525">
            <a:noFill/>
            <a:miter lim="800000"/>
            <a:headEnd/>
            <a:tailEnd/>
          </a:ln>
        </p:spPr>
      </p:pic>
      <p:pic>
        <p:nvPicPr>
          <p:cNvPr id="29706" name="Picture 15"/>
          <p:cNvPicPr>
            <a:picLocks noChangeAspect="1"/>
          </p:cNvPicPr>
          <p:nvPr/>
        </p:nvPicPr>
        <p:blipFill>
          <a:blip r:embed="rId7"/>
          <a:srcRect/>
          <a:stretch>
            <a:fillRect/>
          </a:stretch>
        </p:blipFill>
        <p:spPr bwMode="auto">
          <a:xfrm>
            <a:off x="6043613" y="4437063"/>
            <a:ext cx="2943225" cy="21923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ounded Rectangle 9"/>
          <p:cNvSpPr>
            <a:spLocks noChangeArrowheads="1"/>
          </p:cNvSpPr>
          <p:nvPr/>
        </p:nvSpPr>
        <p:spPr bwMode="auto">
          <a:xfrm>
            <a:off x="609600" y="2590800"/>
            <a:ext cx="6705600" cy="1371600"/>
          </a:xfrm>
          <a:prstGeom prst="roundRect">
            <a:avLst>
              <a:gd name="adj" fmla="val 16667"/>
            </a:avLst>
          </a:prstGeom>
          <a:noFill/>
          <a:ln w="9525">
            <a:noFill/>
            <a:round/>
            <a:headEnd/>
            <a:tailEnd/>
          </a:ln>
        </p:spPr>
        <p:txBody>
          <a:bodyPr wrap="none" anchor="ctr">
            <a:spAutoFit/>
          </a:bodyPr>
          <a:lstStyle/>
          <a:p>
            <a:pPr algn="ctr" eaLnBrk="0" hangingPunct="0"/>
            <a:endParaRPr lang="en-US" sz="5400" b="1">
              <a:latin typeface="VNI-Script" pitchFamily="2" charset="0"/>
            </a:endParaRPr>
          </a:p>
        </p:txBody>
      </p:sp>
      <p:sp>
        <p:nvSpPr>
          <p:cNvPr id="30722" name="Rounded Rectangle 4"/>
          <p:cNvSpPr>
            <a:spLocks noChangeArrowheads="1"/>
          </p:cNvSpPr>
          <p:nvPr/>
        </p:nvSpPr>
        <p:spPr bwMode="auto">
          <a:xfrm>
            <a:off x="1422400" y="2743200"/>
            <a:ext cx="5054600" cy="1600200"/>
          </a:xfrm>
          <a:prstGeom prst="roundRect">
            <a:avLst>
              <a:gd name="adj" fmla="val 16667"/>
            </a:avLst>
          </a:prstGeom>
          <a:noFill/>
          <a:ln w="9525">
            <a:noFill/>
            <a:round/>
            <a:headEnd/>
            <a:tailEnd/>
          </a:ln>
        </p:spPr>
        <p:txBody>
          <a:bodyPr wrap="none" anchor="ctr">
            <a:spAutoFit/>
          </a:bodyPr>
          <a:lstStyle/>
          <a:p>
            <a:pPr algn="ctr" eaLnBrk="0" hangingPunct="0"/>
            <a:endParaRPr lang="en-US" sz="5400" b="1">
              <a:latin typeface="VNI-Script" pitchFamily="2" charset="0"/>
            </a:endParaRPr>
          </a:p>
        </p:txBody>
      </p:sp>
      <p:pic>
        <p:nvPicPr>
          <p:cNvPr id="30723" name="Picture 10"/>
          <p:cNvPicPr>
            <a:picLocks noChangeAspect="1"/>
          </p:cNvPicPr>
          <p:nvPr/>
        </p:nvPicPr>
        <p:blipFill>
          <a:blip r:embed="rId2"/>
          <a:srcRect/>
          <a:stretch>
            <a:fillRect/>
          </a:stretch>
        </p:blipFill>
        <p:spPr bwMode="auto">
          <a:xfrm>
            <a:off x="28575" y="2273300"/>
            <a:ext cx="2867025" cy="1919288"/>
          </a:xfrm>
          <a:prstGeom prst="rect">
            <a:avLst/>
          </a:prstGeom>
          <a:noFill/>
          <a:ln w="9525">
            <a:noFill/>
            <a:miter lim="800000"/>
            <a:headEnd/>
            <a:tailEnd/>
          </a:ln>
        </p:spPr>
      </p:pic>
      <p:pic>
        <p:nvPicPr>
          <p:cNvPr id="30724" name="Picture 11"/>
          <p:cNvPicPr>
            <a:picLocks noChangeAspect="1"/>
          </p:cNvPicPr>
          <p:nvPr/>
        </p:nvPicPr>
        <p:blipFill>
          <a:blip r:embed="rId3"/>
          <a:srcRect/>
          <a:stretch>
            <a:fillRect/>
          </a:stretch>
        </p:blipFill>
        <p:spPr bwMode="auto">
          <a:xfrm>
            <a:off x="3033713" y="2287588"/>
            <a:ext cx="2909887" cy="1905000"/>
          </a:xfrm>
          <a:prstGeom prst="rect">
            <a:avLst/>
          </a:prstGeom>
          <a:noFill/>
          <a:ln w="9525">
            <a:noFill/>
            <a:miter lim="800000"/>
            <a:headEnd/>
            <a:tailEnd/>
          </a:ln>
        </p:spPr>
      </p:pic>
      <p:pic>
        <p:nvPicPr>
          <p:cNvPr id="30725" name="Picture 12"/>
          <p:cNvPicPr>
            <a:picLocks noChangeAspect="1"/>
          </p:cNvPicPr>
          <p:nvPr/>
        </p:nvPicPr>
        <p:blipFill>
          <a:blip r:embed="rId4"/>
          <a:srcRect/>
          <a:stretch>
            <a:fillRect/>
          </a:stretch>
        </p:blipFill>
        <p:spPr bwMode="auto">
          <a:xfrm>
            <a:off x="6043613" y="2254250"/>
            <a:ext cx="2943225" cy="1890713"/>
          </a:xfrm>
          <a:prstGeom prst="rect">
            <a:avLst/>
          </a:prstGeom>
          <a:noFill/>
          <a:ln w="9525">
            <a:noFill/>
            <a:miter lim="800000"/>
            <a:headEnd/>
            <a:tailEnd/>
          </a:ln>
        </p:spPr>
      </p:pic>
      <p:pic>
        <p:nvPicPr>
          <p:cNvPr id="30726" name="Picture 13"/>
          <p:cNvPicPr>
            <a:picLocks noChangeAspect="1"/>
          </p:cNvPicPr>
          <p:nvPr/>
        </p:nvPicPr>
        <p:blipFill>
          <a:blip r:embed="rId5"/>
          <a:srcRect/>
          <a:stretch>
            <a:fillRect/>
          </a:stretch>
        </p:blipFill>
        <p:spPr bwMode="auto">
          <a:xfrm>
            <a:off x="28575" y="4471988"/>
            <a:ext cx="2895600" cy="1851025"/>
          </a:xfrm>
          <a:prstGeom prst="rect">
            <a:avLst/>
          </a:prstGeom>
          <a:noFill/>
          <a:ln w="9525">
            <a:noFill/>
            <a:miter lim="800000"/>
            <a:headEnd/>
            <a:tailEnd/>
          </a:ln>
        </p:spPr>
      </p:pic>
      <p:pic>
        <p:nvPicPr>
          <p:cNvPr id="30727" name="Picture 14"/>
          <p:cNvPicPr>
            <a:picLocks noChangeAspect="1"/>
          </p:cNvPicPr>
          <p:nvPr/>
        </p:nvPicPr>
        <p:blipFill>
          <a:blip r:embed="rId6"/>
          <a:srcRect/>
          <a:stretch>
            <a:fillRect/>
          </a:stretch>
        </p:blipFill>
        <p:spPr bwMode="auto">
          <a:xfrm>
            <a:off x="3009900" y="4437063"/>
            <a:ext cx="2933700" cy="1885950"/>
          </a:xfrm>
          <a:prstGeom prst="rect">
            <a:avLst/>
          </a:prstGeom>
          <a:noFill/>
          <a:ln w="9525">
            <a:noFill/>
            <a:miter lim="800000"/>
            <a:headEnd/>
            <a:tailEnd/>
          </a:ln>
        </p:spPr>
      </p:pic>
      <p:pic>
        <p:nvPicPr>
          <p:cNvPr id="30728" name="Picture 15"/>
          <p:cNvPicPr>
            <a:picLocks noChangeAspect="1"/>
          </p:cNvPicPr>
          <p:nvPr/>
        </p:nvPicPr>
        <p:blipFill>
          <a:blip r:embed="rId7"/>
          <a:srcRect/>
          <a:stretch>
            <a:fillRect/>
          </a:stretch>
        </p:blipFill>
        <p:spPr bwMode="auto">
          <a:xfrm>
            <a:off x="6043613" y="4437063"/>
            <a:ext cx="2943225" cy="192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6" name="TextBox 5"/>
          <p:cNvSpPr txBox="1">
            <a:spLocks noChangeArrowheads="1"/>
          </p:cNvSpPr>
          <p:nvPr/>
        </p:nvSpPr>
        <p:spPr bwMode="auto">
          <a:xfrm>
            <a:off x="609600" y="1550988"/>
            <a:ext cx="4343400" cy="430212"/>
          </a:xfrm>
          <a:prstGeom prst="rect">
            <a:avLst/>
          </a:prstGeom>
          <a:noFill/>
          <a:ln w="9525">
            <a:noFill/>
            <a:miter lim="800000"/>
            <a:headEnd/>
            <a:tailEnd/>
          </a:ln>
        </p:spPr>
        <p:txBody>
          <a:bodyPr>
            <a:spAutoFit/>
          </a:bodyPr>
          <a:lstStyle/>
          <a:p>
            <a:pPr eaLnBrk="0" hangingPunct="0"/>
            <a:r>
              <a:rPr lang="en-US" sz="2200" b="1">
                <a:solidFill>
                  <a:srgbClr val="FF0000"/>
                </a:solidFill>
                <a:latin typeface="Times New Roman" pitchFamily="18" charset="0"/>
                <a:cs typeface="Times New Roman" pitchFamily="18" charset="0"/>
              </a:rPr>
              <a:t>II. Tìm hiểu ý nghĩa câu chuyện:</a:t>
            </a:r>
          </a:p>
        </p:txBody>
      </p:sp>
      <p:sp>
        <p:nvSpPr>
          <p:cNvPr id="4" name="TextBox 3"/>
          <p:cNvSpPr txBox="1"/>
          <p:nvPr/>
        </p:nvSpPr>
        <p:spPr>
          <a:xfrm>
            <a:off x="1181100" y="2743200"/>
            <a:ext cx="6781800" cy="144621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eaLnBrk="0" hangingPunct="0">
              <a:defRPr/>
            </a:pPr>
            <a:r>
              <a:rPr lang="en-US" sz="2200">
                <a:latin typeface="Times New Roman" pitchFamily="18" charset="0"/>
                <a:cs typeface="Times New Roman" pitchFamily="18" charset="0"/>
              </a:rPr>
              <a:t>Câu chuyện ca ngợi danh y Tuệ Tĩnh đã biết yêu quý cây cỏ trên đất nước, hiểu được giá trị của chúng để làm thuốc chữa bệnh. Đồng thời khuyên chúng ta phải biết yêu quý từng ngọn cỏ, lá cây vì chúng rất có ích.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6" name="Rectangle 5"/>
          <p:cNvSpPr/>
          <p:nvPr/>
        </p:nvSpPr>
        <p:spPr>
          <a:xfrm>
            <a:off x="1209545" y="2129135"/>
            <a:ext cx="6724919"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5400" b="1" cap="all">
                <a:ln w="0"/>
                <a:solidFill>
                  <a:srgbClr val="FF0000"/>
                </a:solidFill>
                <a:effectLst>
                  <a:reflection blurRad="12700" stA="50000" endPos="50000" dist="5000" dir="5400000" sy="-100000" rotWithShape="0"/>
                </a:effectLst>
                <a:latin typeface="Times New Roman" pitchFamily="18" charset="0"/>
                <a:cs typeface="Times New Roman" pitchFamily="18" charset="0"/>
              </a:rPr>
              <a:t>CỦNG CỐ - DẶN DÒ</a:t>
            </a:r>
          </a:p>
        </p:txBody>
      </p:sp>
      <p:sp>
        <p:nvSpPr>
          <p:cNvPr id="5" name="Rounded Rectangle 4"/>
          <p:cNvSpPr/>
          <p:nvPr/>
        </p:nvSpPr>
        <p:spPr>
          <a:xfrm>
            <a:off x="1422400" y="2743200"/>
            <a:ext cx="5054600" cy="16002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_007_3"/>
          <p:cNvPicPr>
            <a:picLocks noChangeAspect="1" noChangeArrowheads="1"/>
          </p:cNvPicPr>
          <p:nvPr>
            <p:ph type="title"/>
          </p:nvPr>
        </p:nvPicPr>
        <p:blipFill>
          <a:blip r:embed="rId2"/>
          <a:srcRect/>
          <a:stretch>
            <a:fillRect/>
          </a:stretch>
        </p:blipFill>
        <p:spPr>
          <a:xfrm>
            <a:off x="0" y="-1042988"/>
            <a:ext cx="9144000" cy="6757988"/>
          </a:xfrm>
          <a:solidFill>
            <a:srgbClr val="3333FF"/>
          </a:solidFill>
        </p:spPr>
      </p:pic>
      <p:sp>
        <p:nvSpPr>
          <p:cNvPr id="33795" name="WordArt 3">
            <a:hlinkClick r:id="" action="ppaction://noaction" highlightClick="1"/>
          </p:cNvPr>
          <p:cNvSpPr>
            <a:spLocks noChangeArrowheads="1" noChangeShapeType="1" noTextEdit="1"/>
          </p:cNvSpPr>
          <p:nvPr/>
        </p:nvSpPr>
        <p:spPr bwMode="auto">
          <a:xfrm>
            <a:off x="0" y="5334000"/>
            <a:ext cx="9144000" cy="1219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VnRevueH"/>
              </a:rPr>
              <a:t>Xin tr©n träng C¶m ¥n c¸c thÇy c« gi¸o vµ c¸c em häc sinh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800" decel="100000"/>
                                        <p:tgtEl>
                                          <p:spTgt spid="33794"/>
                                        </p:tgtEl>
                                      </p:cBhvr>
                                    </p:animEffect>
                                    <p:anim calcmode="lin" valueType="num">
                                      <p:cBhvr>
                                        <p:cTn id="8" dur="800" decel="100000" fill="hold"/>
                                        <p:tgtEl>
                                          <p:spTgt spid="33794"/>
                                        </p:tgtEl>
                                        <p:attrNameLst>
                                          <p:attrName>style.rotation</p:attrName>
                                        </p:attrNameLst>
                                      </p:cBhvr>
                                      <p:tavLst>
                                        <p:tav tm="0">
                                          <p:val>
                                            <p:fltVal val="-90"/>
                                          </p:val>
                                        </p:tav>
                                        <p:tav tm="100000">
                                          <p:val>
                                            <p:fltVal val="0"/>
                                          </p:val>
                                        </p:tav>
                                      </p:tavLst>
                                    </p:anim>
                                    <p:anim calcmode="lin" valueType="num">
                                      <p:cBhvr>
                                        <p:cTn id="9" dur="800" decel="100000" fill="hold"/>
                                        <p:tgtEl>
                                          <p:spTgt spid="33794"/>
                                        </p:tgtEl>
                                        <p:attrNameLst>
                                          <p:attrName>ppt_x</p:attrName>
                                        </p:attrNameLst>
                                      </p:cBhvr>
                                      <p:tavLst>
                                        <p:tav tm="0">
                                          <p:val>
                                            <p:strVal val="#ppt_x+0.4"/>
                                          </p:val>
                                        </p:tav>
                                        <p:tav tm="100000">
                                          <p:val>
                                            <p:strVal val="#ppt_x-0.05"/>
                                          </p:val>
                                        </p:tav>
                                      </p:tavLst>
                                    </p:anim>
                                    <p:anim calcmode="lin" valueType="num">
                                      <p:cBhvr>
                                        <p:cTn id="10" dur="800" decel="100000" fill="hold"/>
                                        <p:tgtEl>
                                          <p:spTgt spid="337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7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794"/>
                                        </p:tgtEl>
                                        <p:attrNameLst>
                                          <p:attrName>ppt_y</p:attrName>
                                        </p:attrNameLst>
                                      </p:cBhvr>
                                      <p:tavLst>
                                        <p:tav tm="0">
                                          <p:val>
                                            <p:strVal val="#ppt_y+0.1"/>
                                          </p:val>
                                        </p:tav>
                                        <p:tav tm="100000">
                                          <p:val>
                                            <p:strVal val="#ppt_y"/>
                                          </p:val>
                                        </p:tav>
                                      </p:tavLst>
                                    </p:anim>
                                  </p:childTnLst>
                                </p:cTn>
                              </p:par>
                              <p:par>
                                <p:cTn id="13" presetID="20" presetClass="entr" presetSubtype="0" fill="hold" nodeType="withEffect">
                                  <p:stCondLst>
                                    <p:cond delay="0"/>
                                  </p:stCondLst>
                                  <p:childTnLst>
                                    <p:set>
                                      <p:cBhvr>
                                        <p:cTn id="14" dur="1" fill="hold">
                                          <p:stCondLst>
                                            <p:cond delay="0"/>
                                          </p:stCondLst>
                                        </p:cTn>
                                        <p:tgtEl>
                                          <p:spTgt spid="33794"/>
                                        </p:tgtEl>
                                        <p:attrNameLst>
                                          <p:attrName>style.visibility</p:attrName>
                                        </p:attrNameLst>
                                      </p:cBhvr>
                                      <p:to>
                                        <p:strVal val="visible"/>
                                      </p:to>
                                    </p:set>
                                    <p:animEffect transition="in" filter="wedge">
                                      <p:cBhvr>
                                        <p:cTn id="15" dur="2000"/>
                                        <p:tgtEl>
                                          <p:spTgt spid="33794"/>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33795"/>
                                        </p:tgtEl>
                                        <p:attrNameLst>
                                          <p:attrName>style.visibility</p:attrName>
                                        </p:attrNameLst>
                                      </p:cBhvr>
                                      <p:to>
                                        <p:strVal val="visible"/>
                                      </p:to>
                                    </p:set>
                                    <p:animEffect transition="in" filter="plus(in)">
                                      <p:cBhvr>
                                        <p:cTn id="18" dur="2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4" name="Flowchart: Predefined Process 3"/>
          <p:cNvSpPr/>
          <p:nvPr/>
        </p:nvSpPr>
        <p:spPr>
          <a:xfrm>
            <a:off x="2209800" y="2590800"/>
            <a:ext cx="5511800" cy="1600200"/>
          </a:xfrm>
          <a:prstGeom prst="flowChartPredefinedProcess">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5" name="Rounded Rectangle 4"/>
          <p:cNvSpPr/>
          <p:nvPr/>
        </p:nvSpPr>
        <p:spPr>
          <a:xfrm>
            <a:off x="1422400" y="2743200"/>
            <a:ext cx="5054600" cy="16002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9" name="TextBox 8"/>
          <p:cNvSpPr txBox="1"/>
          <p:nvPr/>
        </p:nvSpPr>
        <p:spPr>
          <a:xfrm>
            <a:off x="1028700" y="2984500"/>
            <a:ext cx="7086600" cy="13858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defRPr/>
            </a:pPr>
            <a:r>
              <a:rPr lang="en-US" sz="2800">
                <a:latin typeface="Times New Roman" pitchFamily="18" charset="0"/>
                <a:cs typeface="Times New Roman" pitchFamily="18" charset="0"/>
              </a:rPr>
              <a:t>Em hãy kể lại một câu chuyện đã được nghe, được đọc ca ngợi hòa bình, chống chiến tranh mà em biết.</a:t>
            </a:r>
          </a:p>
        </p:txBody>
      </p:sp>
      <p:sp>
        <p:nvSpPr>
          <p:cNvPr id="17413" name="WordArt 7"/>
          <p:cNvSpPr>
            <a:spLocks noChangeArrowheads="1" noChangeShapeType="1" noTextEdit="1"/>
          </p:cNvSpPr>
          <p:nvPr/>
        </p:nvSpPr>
        <p:spPr bwMode="auto">
          <a:xfrm>
            <a:off x="2743200" y="838200"/>
            <a:ext cx="2952750" cy="1430338"/>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ÔN BÀI CŨ</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99903" y="202027"/>
            <a:ext cx="2944204" cy="4308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200" b="1" cap="all">
                <a:ln w="0"/>
                <a:solidFill>
                  <a:srgbClr val="0000FF"/>
                </a:solidFill>
                <a:effectLst>
                  <a:reflection blurRad="12700" stA="50000" endPos="50000" dist="5000" dir="5400000" sy="-100000" rotWithShape="0"/>
                </a:effectLst>
                <a:latin typeface="Times New Roman" pitchFamily="18" charset="0"/>
                <a:cs typeface="Times New Roman" pitchFamily="18" charset="0"/>
              </a:rPr>
              <a:t>CÂY CỎ NƯỚC NAM</a:t>
            </a:r>
          </a:p>
        </p:txBody>
      </p:sp>
      <p:pic>
        <p:nvPicPr>
          <p:cNvPr id="2" name="Picture 1"/>
          <p:cNvPicPr>
            <a:picLocks noChangeAspect="1"/>
          </p:cNvPicPr>
          <p:nvPr/>
        </p:nvPicPr>
        <p:blipFill>
          <a:blip r:embed="rId2"/>
          <a:srcRect/>
          <a:stretch>
            <a:fillRect/>
          </a:stretch>
        </p:blipFill>
        <p:spPr bwMode="auto">
          <a:xfrm>
            <a:off x="2133600" y="838200"/>
            <a:ext cx="4762500" cy="5662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ounded Rectangle 9"/>
          <p:cNvSpPr>
            <a:spLocks noChangeArrowheads="1"/>
          </p:cNvSpPr>
          <p:nvPr/>
        </p:nvSpPr>
        <p:spPr bwMode="auto">
          <a:xfrm>
            <a:off x="609600" y="2590800"/>
            <a:ext cx="6705600" cy="1371600"/>
          </a:xfrm>
          <a:prstGeom prst="roundRect">
            <a:avLst>
              <a:gd name="adj" fmla="val 16667"/>
            </a:avLst>
          </a:prstGeom>
          <a:noFill/>
          <a:ln w="9525">
            <a:noFill/>
            <a:round/>
            <a:headEnd/>
            <a:tailEnd/>
          </a:ln>
        </p:spPr>
        <p:txBody>
          <a:bodyPr wrap="none" anchor="ctr">
            <a:spAutoFit/>
          </a:bodyPr>
          <a:lstStyle/>
          <a:p>
            <a:pPr algn="ctr" eaLnBrk="0" hangingPunct="0"/>
            <a:endParaRPr lang="en-US" sz="5400" b="1">
              <a:latin typeface="Wingdings" pitchFamily="2" charset="2"/>
            </a:endParaRPr>
          </a:p>
        </p:txBody>
      </p:sp>
      <p:sp>
        <p:nvSpPr>
          <p:cNvPr id="19458" name="Flowchart: Predefined Process 3"/>
          <p:cNvSpPr>
            <a:spLocks noChangeArrowheads="1"/>
          </p:cNvSpPr>
          <p:nvPr/>
        </p:nvSpPr>
        <p:spPr bwMode="auto">
          <a:xfrm>
            <a:off x="2209800" y="2590800"/>
            <a:ext cx="5511800" cy="1600200"/>
          </a:xfrm>
          <a:prstGeom prst="flowChartPredefinedProcess">
            <a:avLst/>
          </a:prstGeom>
          <a:noFill/>
          <a:ln w="9525">
            <a:noFill/>
            <a:miter lim="800000"/>
            <a:headEnd/>
            <a:tailEnd/>
          </a:ln>
        </p:spPr>
        <p:txBody>
          <a:bodyPr wrap="none" anchor="ctr">
            <a:spAutoFit/>
          </a:bodyPr>
          <a:lstStyle/>
          <a:p>
            <a:pPr algn="ctr" eaLnBrk="0" hangingPunct="0"/>
            <a:endParaRPr lang="en-US" sz="5400" b="1">
              <a:latin typeface="Wingdings" pitchFamily="2" charset="2"/>
            </a:endParaRPr>
          </a:p>
        </p:txBody>
      </p:sp>
      <p:sp>
        <p:nvSpPr>
          <p:cNvPr id="19459" name="Rounded Rectangle 4"/>
          <p:cNvSpPr>
            <a:spLocks noChangeArrowheads="1"/>
          </p:cNvSpPr>
          <p:nvPr/>
        </p:nvSpPr>
        <p:spPr bwMode="auto">
          <a:xfrm>
            <a:off x="1422400" y="2743200"/>
            <a:ext cx="5054600" cy="1600200"/>
          </a:xfrm>
          <a:prstGeom prst="roundRect">
            <a:avLst>
              <a:gd name="adj" fmla="val 16667"/>
            </a:avLst>
          </a:prstGeom>
          <a:noFill/>
          <a:ln w="9525">
            <a:noFill/>
            <a:round/>
            <a:headEnd/>
            <a:tailEnd/>
          </a:ln>
        </p:spPr>
        <p:txBody>
          <a:bodyPr wrap="none" anchor="ctr">
            <a:spAutoFit/>
          </a:bodyPr>
          <a:lstStyle/>
          <a:p>
            <a:pPr algn="ctr" eaLnBrk="0" hangingPunct="0"/>
            <a:endParaRPr lang="en-US" sz="5400" b="1">
              <a:latin typeface="Wingdings" pitchFamily="2" charset="2"/>
            </a:endParaRPr>
          </a:p>
        </p:txBody>
      </p:sp>
      <p:pic>
        <p:nvPicPr>
          <p:cNvPr id="2" name="Shape">
            <a:hlinkClick r:id="" action="ppaction://media"/>
          </p:cNvPr>
          <p:cNvPicPr>
            <a:picLocks noRot="1" noChangeAspect="1"/>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70325" y="2584450"/>
            <a:ext cx="184150" cy="9144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5" name="Rounded Rectangle 4"/>
          <p:cNvSpPr/>
          <p:nvPr/>
        </p:nvSpPr>
        <p:spPr>
          <a:xfrm>
            <a:off x="3857625" y="2851150"/>
            <a:ext cx="184150" cy="9144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9" name="Rectangle 8"/>
          <p:cNvSpPr/>
          <p:nvPr/>
        </p:nvSpPr>
        <p:spPr>
          <a:xfrm>
            <a:off x="2474437" y="703439"/>
            <a:ext cx="4195123" cy="43088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hangingPunct="0">
              <a:defRPr/>
            </a:pPr>
            <a:r>
              <a:rPr lang="en-US" sz="2200" b="1">
                <a:ln w="17780" cmpd="sng">
                  <a:solidFill>
                    <a:srgbClr val="FFFFFF"/>
                  </a:solidFill>
                  <a:prstDash val="solid"/>
                  <a:miter lim="800000"/>
                </a:ln>
                <a:solidFill>
                  <a:srgbClr val="FF0000"/>
                </a:solidFill>
                <a:effectLst>
                  <a:outerShdw blurRad="50800" algn="tl" rotWithShape="0">
                    <a:srgbClr val="000000"/>
                  </a:outerShdw>
                </a:effectLst>
                <a:latin typeface="Times New Roman" pitchFamily="18" charset="0"/>
                <a:cs typeface="Times New Roman" pitchFamily="18" charset="0"/>
              </a:rPr>
              <a:t>TÌM HIỂU NỘI  DUNG TRANH</a:t>
            </a:r>
          </a:p>
        </p:txBody>
      </p:sp>
      <p:pic>
        <p:nvPicPr>
          <p:cNvPr id="11" name="Picture 10"/>
          <p:cNvPicPr>
            <a:picLocks noChangeAspect="1"/>
          </p:cNvPicPr>
          <p:nvPr/>
        </p:nvPicPr>
        <p:blipFill>
          <a:blip r:embed="rId2"/>
          <a:srcRect/>
          <a:stretch>
            <a:fillRect/>
          </a:stretch>
        </p:blipFill>
        <p:spPr bwMode="auto">
          <a:xfrm>
            <a:off x="28575" y="1600200"/>
            <a:ext cx="2867025" cy="2357438"/>
          </a:xfrm>
          <a:prstGeom prst="rect">
            <a:avLst/>
          </a:prstGeom>
          <a:noFill/>
          <a:ln w="9525">
            <a:noFill/>
            <a:miter lim="800000"/>
            <a:headEnd/>
            <a:tailEnd/>
          </a:ln>
        </p:spPr>
      </p:pic>
      <p:pic>
        <p:nvPicPr>
          <p:cNvPr id="12" name="Picture 11"/>
          <p:cNvPicPr>
            <a:picLocks noChangeAspect="1"/>
          </p:cNvPicPr>
          <p:nvPr/>
        </p:nvPicPr>
        <p:blipFill>
          <a:blip r:embed="rId3"/>
          <a:srcRect/>
          <a:stretch>
            <a:fillRect/>
          </a:stretch>
        </p:blipFill>
        <p:spPr bwMode="auto">
          <a:xfrm>
            <a:off x="3033713" y="1600200"/>
            <a:ext cx="2909887" cy="2357438"/>
          </a:xfrm>
          <a:prstGeom prst="rect">
            <a:avLst/>
          </a:prstGeom>
          <a:noFill/>
          <a:ln w="9525">
            <a:noFill/>
            <a:miter lim="800000"/>
            <a:headEnd/>
            <a:tailEnd/>
          </a:ln>
        </p:spPr>
      </p:pic>
      <p:pic>
        <p:nvPicPr>
          <p:cNvPr id="13" name="Picture 12"/>
          <p:cNvPicPr>
            <a:picLocks noChangeAspect="1"/>
          </p:cNvPicPr>
          <p:nvPr/>
        </p:nvPicPr>
        <p:blipFill>
          <a:blip r:embed="rId4"/>
          <a:srcRect/>
          <a:stretch>
            <a:fillRect/>
          </a:stretch>
        </p:blipFill>
        <p:spPr bwMode="auto">
          <a:xfrm>
            <a:off x="6043613" y="1600200"/>
            <a:ext cx="2943225" cy="2309813"/>
          </a:xfrm>
          <a:prstGeom prst="rect">
            <a:avLst/>
          </a:prstGeom>
          <a:noFill/>
          <a:ln w="9525">
            <a:noFill/>
            <a:miter lim="800000"/>
            <a:headEnd/>
            <a:tailEnd/>
          </a:ln>
        </p:spPr>
      </p:pic>
      <p:pic>
        <p:nvPicPr>
          <p:cNvPr id="14" name="Picture 13"/>
          <p:cNvPicPr>
            <a:picLocks noChangeAspect="1"/>
          </p:cNvPicPr>
          <p:nvPr/>
        </p:nvPicPr>
        <p:blipFill>
          <a:blip r:embed="rId5"/>
          <a:srcRect/>
          <a:stretch>
            <a:fillRect/>
          </a:stretch>
        </p:blipFill>
        <p:spPr bwMode="auto">
          <a:xfrm>
            <a:off x="28575" y="4237038"/>
            <a:ext cx="2895600" cy="2239962"/>
          </a:xfrm>
          <a:prstGeom prst="rect">
            <a:avLst/>
          </a:prstGeom>
          <a:noFill/>
          <a:ln w="9525">
            <a:noFill/>
            <a:miter lim="800000"/>
            <a:headEnd/>
            <a:tailEnd/>
          </a:ln>
        </p:spPr>
      </p:pic>
      <p:pic>
        <p:nvPicPr>
          <p:cNvPr id="15" name="Picture 14"/>
          <p:cNvPicPr>
            <a:picLocks noChangeAspect="1"/>
          </p:cNvPicPr>
          <p:nvPr/>
        </p:nvPicPr>
        <p:blipFill>
          <a:blip r:embed="rId6"/>
          <a:srcRect/>
          <a:stretch>
            <a:fillRect/>
          </a:stretch>
        </p:blipFill>
        <p:spPr bwMode="auto">
          <a:xfrm>
            <a:off x="3009900" y="4202113"/>
            <a:ext cx="2933700" cy="2274887"/>
          </a:xfrm>
          <a:prstGeom prst="rect">
            <a:avLst/>
          </a:prstGeom>
          <a:noFill/>
          <a:ln w="9525">
            <a:noFill/>
            <a:miter lim="800000"/>
            <a:headEnd/>
            <a:tailEnd/>
          </a:ln>
        </p:spPr>
      </p:pic>
      <p:pic>
        <p:nvPicPr>
          <p:cNvPr id="16" name="Picture 15"/>
          <p:cNvPicPr>
            <a:picLocks noChangeAspect="1"/>
          </p:cNvPicPr>
          <p:nvPr/>
        </p:nvPicPr>
        <p:blipFill>
          <a:blip r:embed="rId7"/>
          <a:srcRect/>
          <a:stretch>
            <a:fillRect/>
          </a:stretch>
        </p:blipFill>
        <p:spPr bwMode="auto">
          <a:xfrm>
            <a:off x="6043613" y="4202113"/>
            <a:ext cx="2943225" cy="22748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1" name="Rectangle 10"/>
          <p:cNvSpPr/>
          <p:nvPr/>
        </p:nvSpPr>
        <p:spPr>
          <a:xfrm>
            <a:off x="3099903" y="914815"/>
            <a:ext cx="2944204" cy="4308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200" b="1" cap="all">
                <a:ln w="0"/>
                <a:solidFill>
                  <a:srgbClr val="0000FF"/>
                </a:solidFill>
                <a:effectLst>
                  <a:reflection blurRad="12700" stA="50000" endPos="50000" dist="5000" dir="5400000" sy="-100000" rotWithShape="0"/>
                </a:effectLst>
                <a:latin typeface="Times New Roman" pitchFamily="18" charset="0"/>
                <a:cs typeface="Times New Roman" pitchFamily="18" charset="0"/>
              </a:rPr>
              <a:t>CÂY CỎ NƯỚC NAM</a:t>
            </a:r>
          </a:p>
        </p:txBody>
      </p:sp>
      <p:pic>
        <p:nvPicPr>
          <p:cNvPr id="4" name="Picture 3"/>
          <p:cNvPicPr>
            <a:picLocks noChangeAspect="1"/>
          </p:cNvPicPr>
          <p:nvPr/>
        </p:nvPicPr>
        <p:blipFill>
          <a:blip r:embed="rId2"/>
          <a:srcRect/>
          <a:stretch>
            <a:fillRect/>
          </a:stretch>
        </p:blipFill>
        <p:spPr bwMode="auto">
          <a:xfrm>
            <a:off x="838200" y="1346200"/>
            <a:ext cx="7232650" cy="4597400"/>
          </a:xfrm>
          <a:prstGeom prst="rect">
            <a:avLst/>
          </a:prstGeom>
          <a:noFill/>
          <a:ln w="9525">
            <a:noFill/>
            <a:miter lim="800000"/>
            <a:headEnd/>
            <a:tailEnd/>
          </a:ln>
        </p:spPr>
      </p:pic>
      <p:sp>
        <p:nvSpPr>
          <p:cNvPr id="5" name="TextBox 4"/>
          <p:cNvSpPr txBox="1"/>
          <p:nvPr/>
        </p:nvSpPr>
        <p:spPr>
          <a:xfrm>
            <a:off x="1177925" y="6032500"/>
            <a:ext cx="6553200" cy="431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latin typeface="Times New Roman" pitchFamily="18" charset="0"/>
                <a:cs typeface="Times New Roman" pitchFamily="18" charset="0"/>
              </a:rPr>
              <a:t>Tuệ Tĩnh giảng giải cho học trò về cây cỏ nước Nam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1" name="Rectangle 10"/>
          <p:cNvSpPr/>
          <p:nvPr/>
        </p:nvSpPr>
        <p:spPr>
          <a:xfrm>
            <a:off x="3099903" y="278227"/>
            <a:ext cx="2944204" cy="4308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200" b="1" cap="all">
                <a:ln w="0"/>
                <a:solidFill>
                  <a:srgbClr val="0000FF"/>
                </a:solidFill>
                <a:effectLst>
                  <a:reflection blurRad="12700" stA="50000" endPos="50000" dist="5000" dir="5400000" sy="-100000" rotWithShape="0"/>
                </a:effectLst>
                <a:latin typeface="Times New Roman" pitchFamily="18" charset="0"/>
                <a:cs typeface="Times New Roman" pitchFamily="18" charset="0"/>
              </a:rPr>
              <a:t>CÂY CỎ NƯỚC NAM</a:t>
            </a:r>
          </a:p>
        </p:txBody>
      </p:sp>
      <p:pic>
        <p:nvPicPr>
          <p:cNvPr id="2" name="Picture 1"/>
          <p:cNvPicPr>
            <a:picLocks noChangeAspect="1"/>
          </p:cNvPicPr>
          <p:nvPr/>
        </p:nvPicPr>
        <p:blipFill>
          <a:blip r:embed="rId2"/>
          <a:srcRect/>
          <a:stretch>
            <a:fillRect/>
          </a:stretch>
        </p:blipFill>
        <p:spPr bwMode="auto">
          <a:xfrm>
            <a:off x="989013" y="838200"/>
            <a:ext cx="7165975" cy="4989513"/>
          </a:xfrm>
          <a:prstGeom prst="rect">
            <a:avLst/>
          </a:prstGeom>
          <a:noFill/>
          <a:ln w="9525">
            <a:noFill/>
            <a:miter lim="800000"/>
            <a:headEnd/>
            <a:tailEnd/>
          </a:ln>
        </p:spPr>
      </p:pic>
      <p:sp>
        <p:nvSpPr>
          <p:cNvPr id="6" name="TextBox 5"/>
          <p:cNvSpPr txBox="1"/>
          <p:nvPr/>
        </p:nvSpPr>
        <p:spPr>
          <a:xfrm>
            <a:off x="989013" y="6032500"/>
            <a:ext cx="7165975" cy="431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latin typeface="Times New Roman" pitchFamily="18" charset="0"/>
                <a:cs typeface="Times New Roman" pitchFamily="18" charset="0"/>
              </a:rPr>
              <a:t>Quân dân nhà Trần tập luyện để chuẩn bị đánh giặc Nguyên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1" name="Rectangle 10"/>
          <p:cNvSpPr/>
          <p:nvPr/>
        </p:nvSpPr>
        <p:spPr>
          <a:xfrm>
            <a:off x="3099903" y="202027"/>
            <a:ext cx="2944204" cy="4308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200" b="1" cap="all">
                <a:ln w="0"/>
                <a:solidFill>
                  <a:srgbClr val="0000FF"/>
                </a:solidFill>
                <a:effectLst>
                  <a:reflection blurRad="12700" stA="50000" endPos="50000" dist="5000" dir="5400000" sy="-100000" rotWithShape="0"/>
                </a:effectLst>
                <a:latin typeface="Times New Roman" pitchFamily="18" charset="0"/>
                <a:cs typeface="Times New Roman" pitchFamily="18" charset="0"/>
              </a:rPr>
              <a:t>CÂY CỎ NƯỚC NAM</a:t>
            </a:r>
          </a:p>
        </p:txBody>
      </p:sp>
      <p:pic>
        <p:nvPicPr>
          <p:cNvPr id="2" name="Picture 1"/>
          <p:cNvPicPr>
            <a:picLocks noChangeAspect="1"/>
          </p:cNvPicPr>
          <p:nvPr/>
        </p:nvPicPr>
        <p:blipFill>
          <a:blip r:embed="rId2"/>
          <a:srcRect/>
          <a:stretch>
            <a:fillRect/>
          </a:stretch>
        </p:blipFill>
        <p:spPr bwMode="auto">
          <a:xfrm>
            <a:off x="685800" y="762000"/>
            <a:ext cx="7772400" cy="5241925"/>
          </a:xfrm>
          <a:prstGeom prst="rect">
            <a:avLst/>
          </a:prstGeom>
          <a:noFill/>
          <a:ln w="9525">
            <a:noFill/>
            <a:miter lim="800000"/>
            <a:headEnd/>
            <a:tailEnd/>
          </a:ln>
        </p:spPr>
      </p:pic>
      <p:sp>
        <p:nvSpPr>
          <p:cNvPr id="6" name="TextBox 5"/>
          <p:cNvSpPr txBox="1"/>
          <p:nvPr/>
        </p:nvSpPr>
        <p:spPr>
          <a:xfrm>
            <a:off x="989013" y="6172200"/>
            <a:ext cx="7165975" cy="430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latin typeface="Times New Roman" pitchFamily="18" charset="0"/>
                <a:cs typeface="Times New Roman" pitchFamily="18" charset="0"/>
              </a:rPr>
              <a:t>Nhà Nguyên cấm bán thuốc men cho nước 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2590800"/>
            <a:ext cx="6705600" cy="1371600"/>
          </a:xfrm>
          <a:prstGeom prst="roundRect">
            <a:avLst/>
          </a:prstGeom>
          <a:noFill/>
        </p:spPr>
        <p:txBody>
          <a:bodyPr wrap="non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1" name="Rectangle 10"/>
          <p:cNvSpPr/>
          <p:nvPr/>
        </p:nvSpPr>
        <p:spPr>
          <a:xfrm>
            <a:off x="3099903" y="202027"/>
            <a:ext cx="2944204" cy="4308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200" b="1" cap="all">
                <a:ln w="0"/>
                <a:solidFill>
                  <a:srgbClr val="0000FF"/>
                </a:solidFill>
                <a:effectLst>
                  <a:reflection blurRad="12700" stA="50000" endPos="50000" dist="5000" dir="5400000" sy="-100000" rotWithShape="0"/>
                </a:effectLst>
                <a:latin typeface="Times New Roman" pitchFamily="18" charset="0"/>
                <a:cs typeface="Times New Roman" pitchFamily="18" charset="0"/>
              </a:rPr>
              <a:t>CÂY CỎ NƯỚC NAM</a:t>
            </a:r>
          </a:p>
        </p:txBody>
      </p:sp>
      <p:pic>
        <p:nvPicPr>
          <p:cNvPr id="2" name="Picture 1"/>
          <p:cNvPicPr>
            <a:picLocks noChangeAspect="1"/>
          </p:cNvPicPr>
          <p:nvPr/>
        </p:nvPicPr>
        <p:blipFill>
          <a:blip r:embed="rId2"/>
          <a:srcRect/>
          <a:stretch>
            <a:fillRect/>
          </a:stretch>
        </p:blipFill>
        <p:spPr bwMode="auto">
          <a:xfrm>
            <a:off x="800100" y="762000"/>
            <a:ext cx="7543800" cy="5373688"/>
          </a:xfrm>
          <a:prstGeom prst="rect">
            <a:avLst/>
          </a:prstGeom>
          <a:noFill/>
          <a:ln w="9525">
            <a:noFill/>
            <a:miter lim="800000"/>
            <a:headEnd/>
            <a:tailEnd/>
          </a:ln>
        </p:spPr>
      </p:pic>
      <p:sp>
        <p:nvSpPr>
          <p:cNvPr id="6" name="TextBox 5"/>
          <p:cNvSpPr txBox="1"/>
          <p:nvPr/>
        </p:nvSpPr>
        <p:spPr>
          <a:xfrm>
            <a:off x="989013" y="6172200"/>
            <a:ext cx="7165975" cy="430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US" sz="2200">
                <a:latin typeface="Times New Roman" pitchFamily="18" charset="0"/>
                <a:cs typeface="Times New Roman" pitchFamily="18" charset="0"/>
              </a:rPr>
              <a:t>Quân dân nhà Trần chuẩn bị thuốc Nam cho cuộc chiến đấu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gn="ctr">
          <a:defRPr sz="5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nTime" pitchFamily="34" charset="0"/>
          </a:defRPr>
        </a:defPPr>
      </a:lstStyle>
    </a:lnDef>
    <a:txDef>
      <a:spPr>
        <a:noFill/>
      </a:spPr>
      <a:bodyPr wrap="square" rtlCol="0">
        <a:spAutoFit/>
      </a:bodyPr>
      <a:lstStyle>
        <a:defPPr>
          <a:defRPr sz="2200">
            <a:latin typeface="Times New Roman" pitchFamily="18" charset="0"/>
            <a:cs typeface="Times New Roman" pitchFamily="18"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1431</TotalTime>
  <Words>252</Words>
  <Application>Microsoft Office PowerPoint</Application>
  <PresentationFormat>On-screen Show (4:3)</PresentationFormat>
  <Paragraphs>19</Paragraphs>
  <Slides>18</Slides>
  <Notes>0</Notes>
  <HiddenSlides>0</HiddenSlides>
  <MMClips>1</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18</vt:i4>
      </vt:variant>
    </vt:vector>
  </HeadingPairs>
  <TitlesOfParts>
    <vt:vector size="26" baseType="lpstr">
      <vt:lpstr>.VnTime</vt:lpstr>
      <vt:lpstr>Arial</vt:lpstr>
      <vt:lpstr>Times New Roman</vt:lpstr>
      <vt:lpstr>Wingdings</vt:lpstr>
      <vt:lpstr>VNI-Script</vt:lpstr>
      <vt:lpstr>Impact</vt:lpstr>
      <vt:lpstr>.VnRevueH</vt:lpstr>
      <vt:lpstr>Default Design</vt:lpstr>
      <vt:lpstr>Nhiệt liệt chào mừng các thầy cô về dự giờ</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thầy cô  đến thăm lớp 4/1</dc:title>
  <dc:creator>User</dc:creator>
  <cp:lastModifiedBy>ts83dnk</cp:lastModifiedBy>
  <cp:revision>71</cp:revision>
  <dcterms:created xsi:type="dcterms:W3CDTF">2008-09-22T13:06:27Z</dcterms:created>
  <dcterms:modified xsi:type="dcterms:W3CDTF">2016-10-13T14:12:34Z</dcterms:modified>
</cp:coreProperties>
</file>